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57" r:id="rId4"/>
    <p:sldId id="259" r:id="rId5"/>
    <p:sldId id="278" r:id="rId6"/>
    <p:sldId id="279" r:id="rId7"/>
    <p:sldId id="261" r:id="rId8"/>
    <p:sldId id="280" r:id="rId9"/>
    <p:sldId id="262" r:id="rId10"/>
    <p:sldId id="263" r:id="rId11"/>
    <p:sldId id="275" r:id="rId12"/>
    <p:sldId id="276" r:id="rId13"/>
    <p:sldId id="277" r:id="rId14"/>
    <p:sldId id="265" r:id="rId15"/>
    <p:sldId id="289" r:id="rId16"/>
    <p:sldId id="288" r:id="rId17"/>
    <p:sldId id="291" r:id="rId18"/>
    <p:sldId id="292" r:id="rId19"/>
    <p:sldId id="293" r:id="rId20"/>
    <p:sldId id="294" r:id="rId21"/>
    <p:sldId id="26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varScale="1">
        <p:scale>
          <a:sx n="70" d="100"/>
          <a:sy n="70" d="100"/>
        </p:scale>
        <p:origin x="738"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68760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58187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49161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4D8D890-FBD8-4B80-886F-1062AC84EF4E}" type="datetimeFigureOut">
              <a:rPr lang="en-IN" smtClean="0"/>
              <a:t>19/07/2021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24422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8D890-FBD8-4B80-886F-1062AC84EF4E}" type="datetimeFigureOut">
              <a:rPr lang="en-IN" smtClean="0"/>
              <a:t>19/07/2021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209699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4D8D890-FBD8-4B80-886F-1062AC84EF4E}" type="datetimeFigureOut">
              <a:rPr lang="en-IN" smtClean="0"/>
              <a:t>19/07/2021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2138376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4D8D890-FBD8-4B80-886F-1062AC84EF4E}" type="datetimeFigureOut">
              <a:rPr lang="en-IN" smtClean="0"/>
              <a:t>19/07/2021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124358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4D8D890-FBD8-4B80-886F-1062AC84EF4E}" type="datetimeFigureOut">
              <a:rPr lang="en-IN" smtClean="0"/>
              <a:t>19/07/2021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90118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8D890-FBD8-4B80-886F-1062AC84EF4E}" type="datetimeFigureOut">
              <a:rPr lang="en-IN" smtClean="0"/>
              <a:t>19/07/2021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60166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8D890-FBD8-4B80-886F-1062AC84EF4E}" type="datetimeFigureOut">
              <a:rPr lang="en-IN" smtClean="0"/>
              <a:t>19/07/2021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1563646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8D890-FBD8-4B80-886F-1062AC84EF4E}" type="datetimeFigureOut">
              <a:rPr lang="en-IN" smtClean="0"/>
              <a:t>19/07/2021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A737E20-45A5-418B-9659-5B97A79C43C1}" type="slidenum">
              <a:rPr lang="en-IN" smtClean="0"/>
              <a:t>‹#›</a:t>
            </a:fld>
            <a:endParaRPr lang="en-IN"/>
          </a:p>
        </p:txBody>
      </p:sp>
    </p:spTree>
    <p:extLst>
      <p:ext uri="{BB962C8B-B14F-4D97-AF65-F5344CB8AC3E}">
        <p14:creationId xmlns:p14="http://schemas.microsoft.com/office/powerpoint/2010/main" val="3338129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D890-FBD8-4B80-886F-1062AC84EF4E}" type="datetimeFigureOut">
              <a:rPr lang="en-IN" smtClean="0"/>
              <a:t>19/07/2021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37E20-45A5-418B-9659-5B97A79C43C1}" type="slidenum">
              <a:rPr lang="en-IN" smtClean="0"/>
              <a:t>‹#›</a:t>
            </a:fld>
            <a:endParaRPr lang="en-IN"/>
          </a:p>
        </p:txBody>
      </p:sp>
    </p:spTree>
    <p:extLst>
      <p:ext uri="{BB962C8B-B14F-4D97-AF65-F5344CB8AC3E}">
        <p14:creationId xmlns:p14="http://schemas.microsoft.com/office/powerpoint/2010/main" val="109216248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chool.careers360.com/exams/ntse"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35269" y="154745"/>
            <a:ext cx="11623796" cy="6513341"/>
          </a:xfrm>
          <a:solidFill>
            <a:schemeClr val="tx1"/>
          </a:solidFill>
        </p:spPr>
        <p:txBody>
          <a:bodyPr>
            <a:normAutofit/>
          </a:bodyPr>
          <a:lstStyle/>
          <a:p>
            <a:pPr algn="ctr"/>
            <a:r>
              <a:rPr lang="en-IN" sz="6000" b="1" dirty="0" smtClean="0">
                <a:solidFill>
                  <a:schemeClr val="bg1"/>
                </a:solidFill>
                <a:effectLst>
                  <a:outerShdw blurRad="38100" dist="38100" dir="2700000" algn="tl">
                    <a:srgbClr val="000000">
                      <a:alpha val="43137"/>
                    </a:srgbClr>
                  </a:outerShdw>
                </a:effectLst>
              </a:rPr>
              <a:t>Introduction of</a:t>
            </a:r>
            <a:r>
              <a:rPr lang="en-IN" sz="6000" b="1" dirty="0" smtClean="0">
                <a:solidFill>
                  <a:srgbClr val="FF0000"/>
                </a:solidFill>
                <a:effectLst>
                  <a:outerShdw blurRad="38100" dist="38100" dir="2700000" algn="tl">
                    <a:srgbClr val="000000">
                      <a:alpha val="43137"/>
                    </a:srgbClr>
                  </a:outerShdw>
                </a:effectLst>
              </a:rPr>
              <a:t> </a:t>
            </a:r>
            <a:r>
              <a:rPr lang="en-IN" sz="9600" b="1" dirty="0" smtClean="0">
                <a:solidFill>
                  <a:srgbClr val="FF0000"/>
                </a:solidFill>
                <a:effectLst>
                  <a:outerShdw blurRad="38100" dist="38100" dir="2700000" algn="tl">
                    <a:srgbClr val="000000">
                      <a:alpha val="43137"/>
                    </a:srgbClr>
                  </a:outerShdw>
                </a:effectLst>
              </a:rPr>
              <a:t>“NTSE”</a:t>
            </a:r>
            <a:r>
              <a:rPr lang="en-IN" sz="9600" b="1" dirty="0" smtClean="0">
                <a:effectLst>
                  <a:outerShdw blurRad="38100" dist="38100" dir="2700000" algn="tl">
                    <a:srgbClr val="000000">
                      <a:alpha val="43137"/>
                    </a:srgbClr>
                  </a:outerShdw>
                </a:effectLst>
              </a:rPr>
              <a:t/>
            </a:r>
            <a:br>
              <a:rPr lang="en-IN" sz="9600" b="1" dirty="0" smtClean="0">
                <a:effectLst>
                  <a:outerShdw blurRad="38100" dist="38100" dir="2700000" algn="tl">
                    <a:srgbClr val="000000">
                      <a:alpha val="43137"/>
                    </a:srgbClr>
                  </a:outerShdw>
                </a:effectLst>
              </a:rPr>
            </a:br>
            <a:r>
              <a:rPr lang="en-IN" sz="6000" b="1" dirty="0" smtClean="0">
                <a:solidFill>
                  <a:srgbClr val="FFC000"/>
                </a:solidFill>
                <a:effectLst>
                  <a:outerShdw blurRad="38100" dist="38100" dir="2700000" algn="tl">
                    <a:srgbClr val="000000">
                      <a:alpha val="43137"/>
                    </a:srgbClr>
                  </a:outerShdw>
                </a:effectLst>
              </a:rPr>
              <a:t> (</a:t>
            </a:r>
            <a:r>
              <a:rPr lang="en-IN" sz="6000" b="1" dirty="0">
                <a:solidFill>
                  <a:srgbClr val="FFC000"/>
                </a:solidFill>
              </a:rPr>
              <a:t>NATIONAL TALENT SEARCH </a:t>
            </a:r>
            <a:r>
              <a:rPr lang="en-IN" sz="6000" b="1" dirty="0" smtClean="0">
                <a:solidFill>
                  <a:srgbClr val="FFC000"/>
                </a:solidFill>
              </a:rPr>
              <a:t>EXAM)</a:t>
            </a:r>
            <a:endParaRPr lang="en-IN" sz="6000" b="1" dirty="0">
              <a:solidFill>
                <a:srgbClr val="FFC000"/>
              </a:solidFill>
              <a:effectLst>
                <a:outerShdw blurRad="38100" dist="38100" dir="2700000" algn="tl">
                  <a:srgbClr val="000000">
                    <a:alpha val="43137"/>
                  </a:srgbClr>
                </a:outerShdw>
              </a:effectLst>
            </a:endParaRPr>
          </a:p>
        </p:txBody>
      </p:sp>
      <p:pic>
        <p:nvPicPr>
          <p:cNvPr id="7" name="Picture 6"/>
          <p:cNvPicPr>
            <a:picLocks noChangeAspect="1"/>
          </p:cNvPicPr>
          <p:nvPr/>
        </p:nvPicPr>
        <p:blipFill>
          <a:blip r:embed="rId2">
            <a:extLst>
              <a:ext uri="{BEBA8EAE-BF5A-486C-A8C5-ECC9F3942E4B}">
                <a14:imgProps xmlns:a14="http://schemas.microsoft.com/office/drawing/2010/main">
                  <a14:imgLayer r:embed="rId3">
                    <a14:imgEffect>
                      <a14:sharpenSoften amount="27000"/>
                    </a14:imgEffect>
                    <a14:imgEffect>
                      <a14:brightnessContrast bright="2000" contrast="-1000"/>
                    </a14:imgEffect>
                  </a14:imgLayer>
                </a14:imgProps>
              </a:ext>
              <a:ext uri="{28A0092B-C50C-407E-A947-70E740481C1C}">
                <a14:useLocalDpi xmlns:a14="http://schemas.microsoft.com/office/drawing/2010/main" val="0"/>
              </a:ext>
            </a:extLst>
          </a:blip>
          <a:stretch>
            <a:fillRect/>
          </a:stretch>
        </p:blipFill>
        <p:spPr>
          <a:xfrm>
            <a:off x="3865886" y="250281"/>
            <a:ext cx="3660877" cy="1802844"/>
          </a:xfrm>
          <a:prstGeom prst="rect">
            <a:avLst/>
          </a:prstGeom>
          <a:ln/>
        </p:spPr>
        <p:style>
          <a:lnRef idx="1">
            <a:schemeClr val="accent2"/>
          </a:lnRef>
          <a:fillRef idx="3">
            <a:schemeClr val="accent2"/>
          </a:fillRef>
          <a:effectRef idx="2">
            <a:schemeClr val="accent2"/>
          </a:effectRef>
          <a:fontRef idx="minor">
            <a:schemeClr val="lt1"/>
          </a:fontRef>
        </p:style>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3852" y="4544704"/>
            <a:ext cx="2804543" cy="205514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689873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25712"/>
            <a:ext cx="10599312" cy="597618"/>
          </a:xfrm>
        </p:spPr>
        <p:txBody>
          <a:bodyPr>
            <a:normAutofit fontScale="90000"/>
          </a:bodyPr>
          <a:lstStyle/>
          <a:p>
            <a:r>
              <a:rPr lang="en-IN" sz="4000" b="1" u="sng" dirty="0" smtClean="0">
                <a:solidFill>
                  <a:schemeClr val="bg1"/>
                </a:solidFill>
                <a:effectLst>
                  <a:outerShdw blurRad="38100" dist="38100" dir="2700000" algn="tl">
                    <a:srgbClr val="000000">
                      <a:alpha val="43137"/>
                    </a:srgbClr>
                  </a:outerShdw>
                </a:effectLst>
              </a:rPr>
              <a:t>What is the </a:t>
            </a:r>
            <a:r>
              <a:rPr lang="en-IN" sz="4000" b="1" u="sng" dirty="0" smtClean="0">
                <a:solidFill>
                  <a:srgbClr val="FFC000"/>
                </a:solidFill>
                <a:effectLst>
                  <a:outerShdw blurRad="38100" dist="38100" dir="2700000" algn="tl">
                    <a:srgbClr val="000000">
                      <a:alpha val="43137"/>
                    </a:srgbClr>
                  </a:outerShdw>
                </a:effectLst>
              </a:rPr>
              <a:t>Syllabus</a:t>
            </a:r>
            <a:r>
              <a:rPr lang="en-IN" sz="4000" b="1" u="sng" dirty="0" smtClean="0">
                <a:solidFill>
                  <a:schemeClr val="bg1"/>
                </a:solidFill>
                <a:effectLst>
                  <a:outerShdw blurRad="38100" dist="38100" dir="2700000" algn="tl">
                    <a:srgbClr val="000000">
                      <a:alpha val="43137"/>
                    </a:srgbClr>
                  </a:outerShdw>
                </a:effectLst>
              </a:rPr>
              <a:t> </a:t>
            </a:r>
            <a:r>
              <a:rPr lang="en-IN" sz="4000" b="1" u="sng" dirty="0" smtClean="0">
                <a:solidFill>
                  <a:srgbClr val="FF0000"/>
                </a:solidFill>
                <a:effectLst>
                  <a:outerShdw blurRad="38100" dist="38100" dir="2700000" algn="tl">
                    <a:srgbClr val="000000">
                      <a:alpha val="43137"/>
                    </a:srgbClr>
                  </a:outerShdw>
                </a:effectLst>
              </a:rPr>
              <a:t>&amp;</a:t>
            </a:r>
            <a:r>
              <a:rPr lang="en-IN" sz="4000" b="1" u="sng" dirty="0" smtClean="0">
                <a:solidFill>
                  <a:schemeClr val="bg1"/>
                </a:solidFill>
                <a:effectLst>
                  <a:outerShdw blurRad="38100" dist="38100" dir="2700000" algn="tl">
                    <a:srgbClr val="000000">
                      <a:alpha val="43137"/>
                    </a:srgbClr>
                  </a:outerShdw>
                </a:effectLst>
              </a:rPr>
              <a:t> </a:t>
            </a:r>
            <a:r>
              <a:rPr lang="en-IN" sz="4000" b="1" u="sng" dirty="0">
                <a:solidFill>
                  <a:srgbClr val="FFC000"/>
                </a:solidFill>
                <a:effectLst>
                  <a:outerShdw blurRad="38100" dist="38100" dir="2700000" algn="tl">
                    <a:srgbClr val="000000">
                      <a:alpha val="43137"/>
                    </a:srgbClr>
                  </a:outerShdw>
                </a:effectLst>
              </a:rPr>
              <a:t>Pattern</a:t>
            </a:r>
            <a:r>
              <a:rPr lang="en-IN" sz="4000" b="1" u="sng" dirty="0" smtClean="0">
                <a:solidFill>
                  <a:schemeClr val="bg1"/>
                </a:solidFill>
                <a:effectLst>
                  <a:outerShdw blurRad="38100" dist="38100" dir="2700000" algn="tl">
                    <a:srgbClr val="000000">
                      <a:alpha val="43137"/>
                    </a:srgbClr>
                  </a:outerShdw>
                </a:effectLst>
              </a:rPr>
              <a:t> for the </a:t>
            </a:r>
            <a:r>
              <a:rPr lang="en-IN" sz="4000" b="1" u="sng" dirty="0" smtClean="0">
                <a:solidFill>
                  <a:srgbClr val="00B0F0"/>
                </a:solidFill>
                <a:effectLst>
                  <a:outerShdw blurRad="38100" dist="38100" dir="2700000" algn="tl">
                    <a:srgbClr val="000000">
                      <a:alpha val="43137"/>
                    </a:srgbClr>
                  </a:outerShdw>
                </a:effectLst>
              </a:rPr>
              <a:t>NTSE</a:t>
            </a:r>
            <a:r>
              <a:rPr lang="en-IN" sz="4000" b="1" u="sng" dirty="0" smtClean="0">
                <a:solidFill>
                  <a:schemeClr val="bg1"/>
                </a:solidFill>
                <a:effectLst>
                  <a:outerShdw blurRad="38100" dist="38100" dir="2700000" algn="tl">
                    <a:srgbClr val="000000">
                      <a:alpha val="43137"/>
                    </a:srgbClr>
                  </a:outerShdw>
                </a:effectLst>
              </a:rPr>
              <a:t>?</a:t>
            </a:r>
            <a:endParaRPr lang="en-IN" sz="4000"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717944"/>
            <a:ext cx="11204620" cy="6006413"/>
          </a:xfrm>
        </p:spPr>
        <p:txBody>
          <a:bodyPr>
            <a:normAutofit/>
          </a:bodyPr>
          <a:lstStyle/>
          <a:p>
            <a:pPr marL="342900" indent="-342900" algn="l">
              <a:buFont typeface="Wingdings" panose="05000000000000000000" pitchFamily="2" charset="2"/>
              <a:buChar char="§"/>
            </a:pPr>
            <a:r>
              <a:rPr lang="en-IN" sz="1500" b="1" dirty="0">
                <a:solidFill>
                  <a:schemeClr val="bg1"/>
                </a:solidFill>
              </a:rPr>
              <a:t>There is no prescribed syllabus for the </a:t>
            </a:r>
            <a:r>
              <a:rPr lang="en-IN" sz="1500" b="1" dirty="0" smtClean="0">
                <a:solidFill>
                  <a:schemeClr val="bg1"/>
                </a:solidFill>
              </a:rPr>
              <a:t>NTS </a:t>
            </a:r>
            <a:r>
              <a:rPr lang="en-IN" sz="1500" b="1" dirty="0" smtClean="0">
                <a:solidFill>
                  <a:srgbClr val="FFC000"/>
                </a:solidFill>
              </a:rPr>
              <a:t>E</a:t>
            </a:r>
            <a:r>
              <a:rPr lang="en-IN" sz="1500" b="1" dirty="0" smtClean="0">
                <a:solidFill>
                  <a:schemeClr val="bg1"/>
                </a:solidFill>
              </a:rPr>
              <a:t>xamination</a:t>
            </a:r>
            <a:r>
              <a:rPr lang="en-IN" sz="1500" b="1" dirty="0">
                <a:solidFill>
                  <a:schemeClr val="bg1"/>
                </a:solidFill>
              </a:rPr>
              <a:t>. However, the standard of items </a:t>
            </a:r>
            <a:r>
              <a:rPr lang="en-IN" sz="1500" b="1" dirty="0" smtClean="0">
                <a:solidFill>
                  <a:schemeClr val="bg1"/>
                </a:solidFill>
              </a:rPr>
              <a:t>shall be conforming </a:t>
            </a:r>
            <a:r>
              <a:rPr lang="en-IN" sz="1500" b="1" dirty="0">
                <a:solidFill>
                  <a:schemeClr val="bg1"/>
                </a:solidFill>
              </a:rPr>
              <a:t>to the level of Classes IX and X. A separate booklet called ‘</a:t>
            </a:r>
            <a:r>
              <a:rPr lang="en-IN" sz="1500" b="1" dirty="0" smtClean="0">
                <a:solidFill>
                  <a:schemeClr val="bg1"/>
                </a:solidFill>
              </a:rPr>
              <a:t>Learn about the Test</a:t>
            </a:r>
            <a:r>
              <a:rPr lang="en-IN" sz="1500" dirty="0" smtClean="0"/>
              <a:t>’</a:t>
            </a:r>
            <a:r>
              <a:rPr lang="en-IN" sz="1500" dirty="0" smtClean="0">
                <a:solidFill>
                  <a:schemeClr val="bg1"/>
                </a:solidFill>
              </a:rPr>
              <a:t>.</a:t>
            </a:r>
          </a:p>
          <a:p>
            <a:pPr marL="342900" indent="-342900" algn="l">
              <a:buFont typeface="Wingdings" panose="05000000000000000000" pitchFamily="2" charset="2"/>
              <a:buChar char="§"/>
            </a:pPr>
            <a:r>
              <a:rPr lang="en-IN" sz="1500" b="1" dirty="0">
                <a:solidFill>
                  <a:schemeClr val="bg1"/>
                </a:solidFill>
              </a:rPr>
              <a:t>For both stages, the exam is divided into two parts i.e. Mental Ability </a:t>
            </a:r>
            <a:r>
              <a:rPr lang="en-IN" sz="1500" b="1" dirty="0">
                <a:solidFill>
                  <a:srgbClr val="FFFF00"/>
                </a:solidFill>
              </a:rPr>
              <a:t>Test (MAT)</a:t>
            </a:r>
            <a:r>
              <a:rPr lang="en-IN" sz="1500" b="1" dirty="0">
                <a:solidFill>
                  <a:schemeClr val="bg1"/>
                </a:solidFill>
              </a:rPr>
              <a:t>, and Scholastic Aptitude Test </a:t>
            </a:r>
            <a:r>
              <a:rPr lang="en-IN" sz="1500" b="1" dirty="0">
                <a:solidFill>
                  <a:srgbClr val="FFFF00"/>
                </a:solidFill>
              </a:rPr>
              <a:t>(SAT)</a:t>
            </a:r>
            <a:r>
              <a:rPr lang="en-IN" sz="1500" b="1" dirty="0">
                <a:solidFill>
                  <a:schemeClr val="bg1"/>
                </a:solidFill>
              </a:rPr>
              <a:t>. NTSE is organized in offline or pen paper-based mode</a:t>
            </a:r>
            <a:r>
              <a:rPr lang="en-IN" sz="1500" b="1" dirty="0" smtClean="0">
                <a:solidFill>
                  <a:schemeClr val="bg1"/>
                </a:solidFill>
              </a:rPr>
              <a:t>.</a:t>
            </a:r>
          </a:p>
          <a:p>
            <a:pPr marL="342900" indent="-342900" algn="l">
              <a:buFont typeface="Wingdings" panose="05000000000000000000" pitchFamily="2" charset="2"/>
              <a:buChar char="§"/>
            </a:pPr>
            <a:r>
              <a:rPr lang="en-IN" sz="1500" b="1" dirty="0" smtClean="0">
                <a:solidFill>
                  <a:schemeClr val="bg1"/>
                </a:solidFill>
              </a:rPr>
              <a:t> </a:t>
            </a:r>
            <a:r>
              <a:rPr lang="en-IN" sz="1500" b="1" dirty="0">
                <a:solidFill>
                  <a:schemeClr val="bg1"/>
                </a:solidFill>
              </a:rPr>
              <a:t>The paper is available in both the Hindi and English </a:t>
            </a:r>
            <a:r>
              <a:rPr lang="en-IN" sz="1500" b="1" dirty="0" smtClean="0">
                <a:solidFill>
                  <a:schemeClr val="bg1"/>
                </a:solidFill>
              </a:rPr>
              <a:t>medium.</a:t>
            </a:r>
          </a:p>
          <a:p>
            <a:r>
              <a:rPr lang="en-IN" b="1" u="sng" dirty="0">
                <a:solidFill>
                  <a:srgbClr val="FFC000"/>
                </a:solidFill>
                <a:effectLst>
                  <a:outerShdw blurRad="38100" dist="38100" dir="2700000" algn="tl">
                    <a:srgbClr val="000000">
                      <a:alpha val="43137"/>
                    </a:srgbClr>
                  </a:outerShdw>
                </a:effectLst>
              </a:rPr>
              <a:t>NTSE - Exam Pattern </a:t>
            </a:r>
            <a:r>
              <a:rPr lang="en-IN" b="1" u="sng" dirty="0" smtClean="0">
                <a:solidFill>
                  <a:srgbClr val="FFC000"/>
                </a:solidFill>
                <a:effectLst>
                  <a:outerShdw blurRad="38100" dist="38100" dir="2700000" algn="tl">
                    <a:srgbClr val="000000">
                      <a:alpha val="43137"/>
                    </a:srgbClr>
                  </a:outerShdw>
                </a:effectLst>
              </a:rPr>
              <a:t>Highlights</a:t>
            </a:r>
          </a:p>
          <a:p>
            <a:endParaRPr lang="en-US" sz="1700" b="1" dirty="0" smtClean="0">
              <a:solidFill>
                <a:srgbClr val="FF0000"/>
              </a:solidFill>
            </a:endParaRPr>
          </a:p>
          <a:p>
            <a:endParaRPr lang="en-US" sz="2000" dirty="0" smtClean="0">
              <a:solidFill>
                <a:srgbClr val="FF0000"/>
              </a:solidFill>
            </a:endParaRPr>
          </a:p>
          <a:p>
            <a:endParaRPr lang="en-US" sz="2000" dirty="0" smtClean="0">
              <a:solidFill>
                <a:srgbClr val="FF0000"/>
              </a:solidFill>
            </a:endParaRPr>
          </a:p>
          <a:p>
            <a:endParaRPr lang="en-IN" sz="2000" dirty="0">
              <a:solidFill>
                <a:srgbClr val="FF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77308190"/>
              </p:ext>
            </p:extLst>
          </p:nvPr>
        </p:nvGraphicFramePr>
        <p:xfrm>
          <a:off x="2475190" y="2803763"/>
          <a:ext cx="7405392" cy="3543660"/>
        </p:xfrm>
        <a:graphic>
          <a:graphicData uri="http://schemas.openxmlformats.org/drawingml/2006/table">
            <a:tbl>
              <a:tblPr/>
              <a:tblGrid>
                <a:gridCol w="2842398"/>
                <a:gridCol w="4562994"/>
              </a:tblGrid>
              <a:tr h="434700">
                <a:tc>
                  <a:txBody>
                    <a:bodyPr/>
                    <a:lstStyle/>
                    <a:p>
                      <a:pPr fontAlgn="ctr"/>
                      <a:r>
                        <a:rPr lang="en-IN" b="1" dirty="0">
                          <a:solidFill>
                            <a:srgbClr val="00B050"/>
                          </a:solidFill>
                          <a:effectLst/>
                        </a:rPr>
                        <a:t>NTSE Stages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buFont typeface="Arial" panose="020B0604020202020204" pitchFamily="34" charset="0"/>
                        <a:buChar char="•"/>
                      </a:pPr>
                      <a:r>
                        <a:rPr lang="en-IN" b="1" dirty="0">
                          <a:solidFill>
                            <a:srgbClr val="FFFF00"/>
                          </a:solidFill>
                          <a:effectLst/>
                        </a:rPr>
                        <a:t>Stage 1 </a:t>
                      </a:r>
                      <a:r>
                        <a:rPr lang="en-IN" b="1" dirty="0">
                          <a:solidFill>
                            <a:srgbClr val="00B050"/>
                          </a:solidFill>
                          <a:effectLst/>
                        </a:rPr>
                        <a:t>– State Level Exam</a:t>
                      </a:r>
                    </a:p>
                    <a:p>
                      <a:pPr fontAlgn="ctr">
                        <a:buFont typeface="Arial" panose="020B0604020202020204" pitchFamily="34" charset="0"/>
                        <a:buChar char="•"/>
                      </a:pPr>
                      <a:r>
                        <a:rPr lang="en-IN" b="1" dirty="0">
                          <a:solidFill>
                            <a:srgbClr val="FFFF00"/>
                          </a:solidFill>
                          <a:effectLst/>
                        </a:rPr>
                        <a:t>Stage 2 </a:t>
                      </a:r>
                      <a:r>
                        <a:rPr lang="en-IN" b="1" dirty="0">
                          <a:solidFill>
                            <a:srgbClr val="00B050"/>
                          </a:solidFill>
                          <a:effectLst/>
                        </a:rPr>
                        <a:t>– National Level Exam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248400">
                <a:tc>
                  <a:txBody>
                    <a:bodyPr/>
                    <a:lstStyle/>
                    <a:p>
                      <a:pPr fontAlgn="ctr"/>
                      <a:r>
                        <a:rPr lang="en-IN" b="1">
                          <a:solidFill>
                            <a:srgbClr val="00B050"/>
                          </a:solidFill>
                          <a:effectLst/>
                        </a:rPr>
                        <a:t>Mode of Exam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a:solidFill>
                            <a:srgbClr val="00B050"/>
                          </a:solidFill>
                          <a:effectLst/>
                        </a:rPr>
                        <a:t>Offline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248400">
                <a:tc>
                  <a:txBody>
                    <a:bodyPr/>
                    <a:lstStyle/>
                    <a:p>
                      <a:pPr fontAlgn="ctr"/>
                      <a:r>
                        <a:rPr lang="en-IN" b="1" dirty="0">
                          <a:solidFill>
                            <a:srgbClr val="00B050"/>
                          </a:solidFill>
                          <a:effectLst/>
                        </a:rPr>
                        <a:t>Number of subjects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a:solidFill>
                            <a:srgbClr val="00B050"/>
                          </a:solidFill>
                          <a:effectLst/>
                        </a:rPr>
                        <a:t>3</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34700">
                <a:tc>
                  <a:txBody>
                    <a:bodyPr/>
                    <a:lstStyle/>
                    <a:p>
                      <a:pPr fontAlgn="ctr"/>
                      <a:r>
                        <a:rPr lang="en-IN" b="1" dirty="0">
                          <a:solidFill>
                            <a:srgbClr val="00B050"/>
                          </a:solidFill>
                          <a:effectLst/>
                        </a:rPr>
                        <a:t>Duration of exam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dirty="0">
                          <a:solidFill>
                            <a:srgbClr val="FFFF00"/>
                          </a:solidFill>
                          <a:effectLst/>
                        </a:rPr>
                        <a:t>120 minutes </a:t>
                      </a:r>
                      <a:r>
                        <a:rPr lang="en-IN" b="1" dirty="0">
                          <a:solidFill>
                            <a:srgbClr val="00B050"/>
                          </a:solidFill>
                          <a:effectLst/>
                        </a:rPr>
                        <a:t>for each stage respectively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248400">
                <a:tc>
                  <a:txBody>
                    <a:bodyPr/>
                    <a:lstStyle/>
                    <a:p>
                      <a:pPr fontAlgn="ctr"/>
                      <a:r>
                        <a:rPr lang="en-IN" b="1">
                          <a:solidFill>
                            <a:srgbClr val="00B050"/>
                          </a:solidFill>
                          <a:effectLst/>
                        </a:rPr>
                        <a:t>Number of questions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dirty="0">
                          <a:solidFill>
                            <a:srgbClr val="FFFF00"/>
                          </a:solidFill>
                          <a:effectLst/>
                        </a:rPr>
                        <a:t>100</a:t>
                      </a:r>
                      <a:r>
                        <a:rPr lang="en-IN" b="1" dirty="0">
                          <a:solidFill>
                            <a:srgbClr val="00B050"/>
                          </a:solidFill>
                          <a:effectLst/>
                        </a:rPr>
                        <a:t> in each paper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621000">
                <a:tc>
                  <a:txBody>
                    <a:bodyPr/>
                    <a:lstStyle/>
                    <a:p>
                      <a:pPr fontAlgn="ctr"/>
                      <a:r>
                        <a:rPr lang="en-IN" b="1">
                          <a:solidFill>
                            <a:srgbClr val="00B050"/>
                          </a:solidFill>
                          <a:effectLst/>
                        </a:rPr>
                        <a:t>Marking Scheme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buFont typeface="Arial" panose="020B0604020202020204" pitchFamily="34" charset="0"/>
                        <a:buChar char="•"/>
                      </a:pPr>
                      <a:r>
                        <a:rPr lang="en-IN" b="1" dirty="0">
                          <a:solidFill>
                            <a:srgbClr val="00B050"/>
                          </a:solidFill>
                          <a:effectLst/>
                        </a:rPr>
                        <a:t>1 mark for each right answer</a:t>
                      </a:r>
                    </a:p>
                    <a:p>
                      <a:pPr fontAlgn="ctr">
                        <a:buFont typeface="Arial" panose="020B0604020202020204" pitchFamily="34" charset="0"/>
                        <a:buChar char="•"/>
                      </a:pPr>
                      <a:r>
                        <a:rPr lang="en-IN" b="1" dirty="0">
                          <a:solidFill>
                            <a:srgbClr val="00B0F0"/>
                          </a:solidFill>
                          <a:effectLst/>
                        </a:rPr>
                        <a:t>No negative marking for wrong answers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248400">
                <a:tc>
                  <a:txBody>
                    <a:bodyPr/>
                    <a:lstStyle/>
                    <a:p>
                      <a:pPr fontAlgn="ctr"/>
                      <a:r>
                        <a:rPr lang="en-IN" b="1">
                          <a:solidFill>
                            <a:srgbClr val="00B050"/>
                          </a:solidFill>
                          <a:effectLst/>
                        </a:rPr>
                        <a:t>Total Marks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dirty="0">
                          <a:solidFill>
                            <a:srgbClr val="FFFF00"/>
                          </a:solidFill>
                          <a:effectLst/>
                        </a:rPr>
                        <a:t>400</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248400">
                <a:tc>
                  <a:txBody>
                    <a:bodyPr/>
                    <a:lstStyle/>
                    <a:p>
                      <a:pPr fontAlgn="ctr"/>
                      <a:r>
                        <a:rPr lang="en-IN" b="1">
                          <a:solidFill>
                            <a:srgbClr val="00B050"/>
                          </a:solidFill>
                          <a:effectLst/>
                        </a:rPr>
                        <a:t>Language of paper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fontAlgn="ctr"/>
                      <a:r>
                        <a:rPr lang="en-IN" b="1" dirty="0">
                          <a:solidFill>
                            <a:srgbClr val="00B050"/>
                          </a:solidFill>
                          <a:effectLst/>
                        </a:rPr>
                        <a:t>English, Hindi</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967692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98416"/>
            <a:ext cx="10599312" cy="734096"/>
          </a:xfrm>
        </p:spPr>
        <p:txBody>
          <a:bodyPr>
            <a:normAutofit/>
          </a:bodyPr>
          <a:lstStyle/>
          <a:p>
            <a:r>
              <a:rPr lang="en-IN" sz="4500" b="1" u="sng" dirty="0">
                <a:solidFill>
                  <a:srgbClr val="FF0000"/>
                </a:solidFill>
                <a:effectLst>
                  <a:outerShdw blurRad="38100" dist="38100" dir="2700000" algn="tl">
                    <a:srgbClr val="000000">
                      <a:alpha val="43137"/>
                    </a:srgbClr>
                  </a:outerShdw>
                </a:effectLst>
              </a:rPr>
              <a:t>NTSE 2021 </a:t>
            </a:r>
            <a:r>
              <a:rPr lang="en-IN" sz="4500" b="1" u="sng" dirty="0">
                <a:solidFill>
                  <a:srgbClr val="FFC000"/>
                </a:solidFill>
                <a:effectLst>
                  <a:outerShdw blurRad="38100" dist="38100" dir="2700000" algn="tl">
                    <a:srgbClr val="000000">
                      <a:alpha val="43137"/>
                    </a:srgbClr>
                  </a:outerShdw>
                </a:effectLst>
              </a:rPr>
              <a:t>Stage-I</a:t>
            </a:r>
            <a:r>
              <a:rPr lang="en-IN" sz="4500" b="1" u="sng" dirty="0">
                <a:solidFill>
                  <a:srgbClr val="FF0000"/>
                </a:solidFill>
                <a:effectLst>
                  <a:outerShdw blurRad="38100" dist="38100" dir="2700000" algn="tl">
                    <a:srgbClr val="000000">
                      <a:alpha val="43137"/>
                    </a:srgbClr>
                  </a:outerShdw>
                </a:effectLst>
              </a:rPr>
              <a:t> Exam Pattern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sp>
        <p:nvSpPr>
          <p:cNvPr id="3" name="Rectangle 2"/>
          <p:cNvSpPr/>
          <p:nvPr/>
        </p:nvSpPr>
        <p:spPr>
          <a:xfrm>
            <a:off x="492280" y="1037230"/>
            <a:ext cx="11327642" cy="5262979"/>
          </a:xfrm>
          <a:prstGeom prst="rect">
            <a:avLst/>
          </a:prstGeom>
        </p:spPr>
        <p:txBody>
          <a:bodyPr wrap="square">
            <a:spAutoFit/>
          </a:bodyPr>
          <a:lstStyle/>
          <a:p>
            <a:pPr algn="just"/>
            <a:r>
              <a:rPr lang="en-IN" sz="2400" b="1" dirty="0">
                <a:solidFill>
                  <a:srgbClr val="FFC000"/>
                </a:solidFill>
                <a:latin typeface="Nunito Sans"/>
              </a:rPr>
              <a:t>Stage-I</a:t>
            </a:r>
            <a:r>
              <a:rPr lang="en-IN" sz="2400" dirty="0">
                <a:solidFill>
                  <a:schemeClr val="bg1"/>
                </a:solidFill>
                <a:latin typeface="Nunito Sans"/>
              </a:rPr>
              <a:t> is conducted at State/UT level by the concerned State/UT authorities. Candidates have to select 1 language from English or Hindi to solve the paper. Each correct answer is awarded </a:t>
            </a:r>
            <a:r>
              <a:rPr lang="en-IN" sz="2400" b="1" dirty="0">
                <a:solidFill>
                  <a:srgbClr val="FFFF00"/>
                </a:solidFill>
                <a:latin typeface="Nunito Sans"/>
              </a:rPr>
              <a:t>1</a:t>
            </a:r>
            <a:r>
              <a:rPr lang="en-IN" sz="2400" dirty="0">
                <a:solidFill>
                  <a:schemeClr val="bg1"/>
                </a:solidFill>
                <a:latin typeface="Nunito Sans"/>
              </a:rPr>
              <a:t> mark and there is no negative marking at this stage. The paper is divided into two parts</a:t>
            </a:r>
            <a:r>
              <a:rPr lang="en-IN" sz="2400" dirty="0" smtClean="0">
                <a:solidFill>
                  <a:schemeClr val="bg1"/>
                </a:solidFill>
                <a:latin typeface="Nunito Sans"/>
              </a:rPr>
              <a:t>:</a:t>
            </a:r>
          </a:p>
          <a:p>
            <a:pPr algn="just"/>
            <a:endParaRPr lang="en-IN" sz="2400" dirty="0">
              <a:solidFill>
                <a:schemeClr val="bg1"/>
              </a:solidFill>
              <a:latin typeface="Nunito Sans"/>
            </a:endParaRPr>
          </a:p>
          <a:p>
            <a:pPr algn="just"/>
            <a:r>
              <a:rPr lang="en-IN" sz="2400" b="1" dirty="0">
                <a:solidFill>
                  <a:srgbClr val="FFFF00"/>
                </a:solidFill>
                <a:latin typeface="Nunito Sans"/>
              </a:rPr>
              <a:t>Part 1 – </a:t>
            </a:r>
            <a:r>
              <a:rPr lang="en-IN" sz="2400" dirty="0">
                <a:solidFill>
                  <a:schemeClr val="bg1"/>
                </a:solidFill>
                <a:latin typeface="Nunito Sans"/>
              </a:rPr>
              <a:t>Mental Ability test </a:t>
            </a:r>
            <a:r>
              <a:rPr lang="en-IN" sz="2400" b="1" dirty="0">
                <a:solidFill>
                  <a:srgbClr val="FF0000"/>
                </a:solidFill>
                <a:latin typeface="Nunito Sans"/>
              </a:rPr>
              <a:t>(MAT):</a:t>
            </a:r>
            <a:r>
              <a:rPr lang="en-IN" sz="2400" dirty="0">
                <a:solidFill>
                  <a:schemeClr val="bg1"/>
                </a:solidFill>
                <a:latin typeface="Nunito Sans"/>
              </a:rPr>
              <a:t> This part contains logical and analytical reasoning based questions. This section tests the candidate’s reasoning, ability to think, evaluate, ability to discriminate, and visualize. A total of 50 questions is to be answered under this section</a:t>
            </a:r>
            <a:r>
              <a:rPr lang="en-IN" sz="2400" dirty="0" smtClean="0">
                <a:solidFill>
                  <a:schemeClr val="bg1"/>
                </a:solidFill>
                <a:latin typeface="Nunito Sans"/>
              </a:rPr>
              <a:t>.</a:t>
            </a:r>
          </a:p>
          <a:p>
            <a:pPr algn="just"/>
            <a:endParaRPr lang="en-IN" sz="2400" dirty="0">
              <a:solidFill>
                <a:schemeClr val="bg1"/>
              </a:solidFill>
              <a:latin typeface="Nunito Sans"/>
            </a:endParaRPr>
          </a:p>
          <a:p>
            <a:pPr algn="just"/>
            <a:r>
              <a:rPr lang="en-IN" sz="2400" b="1" dirty="0">
                <a:solidFill>
                  <a:srgbClr val="FFFF00"/>
                </a:solidFill>
                <a:latin typeface="Nunito Sans"/>
              </a:rPr>
              <a:t>Part 2 – </a:t>
            </a:r>
            <a:r>
              <a:rPr lang="en-IN" sz="2400" dirty="0">
                <a:solidFill>
                  <a:schemeClr val="bg1"/>
                </a:solidFill>
                <a:latin typeface="Nunito Sans"/>
              </a:rPr>
              <a:t>Scholastic Aptitude Test </a:t>
            </a:r>
            <a:r>
              <a:rPr lang="en-IN" sz="2400" b="1" dirty="0">
                <a:solidFill>
                  <a:srgbClr val="FF0000"/>
                </a:solidFill>
                <a:latin typeface="Nunito Sans"/>
              </a:rPr>
              <a:t>(SAT):</a:t>
            </a:r>
            <a:r>
              <a:rPr lang="en-IN" sz="2400" dirty="0">
                <a:solidFill>
                  <a:schemeClr val="bg1"/>
                </a:solidFill>
                <a:latin typeface="Nunito Sans"/>
              </a:rPr>
              <a:t> This part consists of 150 questions from Science, Mathematics, Social Science, and English Language. This section judges the student’s reading abilities, interpretation, evaluation, and general awareness of the subjects.</a:t>
            </a:r>
            <a:endParaRPr lang="en-IN" sz="2400" i="0" dirty="0">
              <a:solidFill>
                <a:schemeClr val="bg1"/>
              </a:solidFill>
              <a:effectLst/>
              <a:latin typeface="Nunito Sans"/>
            </a:endParaRPr>
          </a:p>
        </p:txBody>
      </p:sp>
    </p:spTree>
    <p:extLst>
      <p:ext uri="{BB962C8B-B14F-4D97-AF65-F5344CB8AC3E}">
        <p14:creationId xmlns:p14="http://schemas.microsoft.com/office/powerpoint/2010/main" val="28699218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fontScale="90000"/>
          </a:bodyPr>
          <a:lstStyle/>
          <a:p>
            <a:r>
              <a:rPr lang="en-IN" sz="4800" b="1" u="sng" dirty="0">
                <a:solidFill>
                  <a:srgbClr val="FF0000"/>
                </a:solidFill>
              </a:rPr>
              <a:t>NTSE 2021 </a:t>
            </a:r>
            <a:r>
              <a:rPr lang="en-IN" sz="4800" b="1" u="sng" dirty="0">
                <a:solidFill>
                  <a:srgbClr val="FFC000"/>
                </a:solidFill>
              </a:rPr>
              <a:t>Stage-II</a:t>
            </a:r>
            <a:r>
              <a:rPr lang="en-IN" sz="4800" b="1" u="sng" dirty="0">
                <a:solidFill>
                  <a:srgbClr val="FF0000"/>
                </a:solidFill>
              </a:rPr>
              <a:t> Exam Pattern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sp>
        <p:nvSpPr>
          <p:cNvPr id="3" name="Rectangle 2"/>
          <p:cNvSpPr/>
          <p:nvPr/>
        </p:nvSpPr>
        <p:spPr>
          <a:xfrm>
            <a:off x="600904" y="1501255"/>
            <a:ext cx="10964438" cy="4093428"/>
          </a:xfrm>
          <a:prstGeom prst="rect">
            <a:avLst/>
          </a:prstGeom>
        </p:spPr>
        <p:txBody>
          <a:bodyPr wrap="square">
            <a:spAutoFit/>
          </a:bodyPr>
          <a:lstStyle/>
          <a:p>
            <a:pPr marL="285750" indent="-285750" algn="just">
              <a:buFont typeface="Wingdings" panose="05000000000000000000" pitchFamily="2" charset="2"/>
              <a:buChar char="ü"/>
            </a:pPr>
            <a:r>
              <a:rPr lang="en-IN" sz="2000" b="1" dirty="0" smtClean="0">
                <a:solidFill>
                  <a:srgbClr val="FFFF00"/>
                </a:solidFill>
                <a:latin typeface="Nunito Sans"/>
              </a:rPr>
              <a:t>Stage-II</a:t>
            </a:r>
            <a:r>
              <a:rPr lang="en-IN" sz="2000" dirty="0" smtClean="0">
                <a:solidFill>
                  <a:schemeClr val="bg1"/>
                </a:solidFill>
                <a:latin typeface="Nunito Sans"/>
              </a:rPr>
              <a:t> </a:t>
            </a:r>
            <a:r>
              <a:rPr lang="en-IN" sz="2000" dirty="0">
                <a:solidFill>
                  <a:schemeClr val="bg1"/>
                </a:solidFill>
                <a:latin typeface="Nunito Sans"/>
              </a:rPr>
              <a:t>is conducted at National Level, where shortlisted students from Stage-I (State-level) exam appear to compete for the scholarship</a:t>
            </a:r>
            <a:r>
              <a:rPr lang="en-IN" sz="2000" dirty="0" smtClean="0">
                <a:solidFill>
                  <a:schemeClr val="bg1"/>
                </a:solidFill>
                <a:latin typeface="Nunito Sans"/>
              </a:rPr>
              <a:t>.</a:t>
            </a:r>
          </a:p>
          <a:p>
            <a:pPr marL="285750" indent="-285750" algn="just">
              <a:buFont typeface="Wingdings" panose="05000000000000000000" pitchFamily="2" charset="2"/>
              <a:buChar char="ü"/>
            </a:pPr>
            <a:endParaRPr lang="en-IN" sz="2000" dirty="0">
              <a:solidFill>
                <a:schemeClr val="bg1"/>
              </a:solidFill>
              <a:latin typeface="Nunito Sans"/>
            </a:endParaRPr>
          </a:p>
          <a:p>
            <a:pPr marL="285750" indent="-285750" algn="just">
              <a:buFont typeface="Wingdings" panose="05000000000000000000" pitchFamily="2" charset="2"/>
              <a:buChar char="ü"/>
            </a:pPr>
            <a:r>
              <a:rPr lang="en-IN" sz="2000" dirty="0">
                <a:solidFill>
                  <a:schemeClr val="bg1"/>
                </a:solidFill>
                <a:latin typeface="Nunito Sans"/>
              </a:rPr>
              <a:t>The paper is divided into two parts – </a:t>
            </a:r>
            <a:r>
              <a:rPr lang="en-IN" sz="2000" b="1" dirty="0">
                <a:solidFill>
                  <a:srgbClr val="00B0F0"/>
                </a:solidFill>
                <a:latin typeface="Nunito Sans"/>
              </a:rPr>
              <a:t>MAT</a:t>
            </a:r>
            <a:r>
              <a:rPr lang="en-IN" sz="2000" dirty="0">
                <a:solidFill>
                  <a:schemeClr val="bg1"/>
                </a:solidFill>
                <a:latin typeface="Nunito Sans"/>
              </a:rPr>
              <a:t> and </a:t>
            </a:r>
            <a:r>
              <a:rPr lang="en-IN" sz="2000" b="1" dirty="0">
                <a:solidFill>
                  <a:srgbClr val="00B0F0"/>
                </a:solidFill>
                <a:latin typeface="Nunito Sans"/>
              </a:rPr>
              <a:t>SAT</a:t>
            </a:r>
            <a:r>
              <a:rPr lang="en-IN" sz="2000" dirty="0">
                <a:solidFill>
                  <a:schemeClr val="bg1"/>
                </a:solidFill>
                <a:latin typeface="Nunito Sans"/>
              </a:rPr>
              <a:t>, like that in </a:t>
            </a:r>
            <a:r>
              <a:rPr lang="en-IN" sz="2000" b="1" dirty="0" smtClean="0">
                <a:solidFill>
                  <a:srgbClr val="FFC000"/>
                </a:solidFill>
                <a:latin typeface="Nunito Sans"/>
              </a:rPr>
              <a:t>Stage-I,</a:t>
            </a:r>
            <a:r>
              <a:rPr lang="en-IN" sz="2000" dirty="0" smtClean="0">
                <a:solidFill>
                  <a:schemeClr val="bg1"/>
                </a:solidFill>
                <a:latin typeface="Nunito Sans"/>
              </a:rPr>
              <a:t> </a:t>
            </a:r>
            <a:r>
              <a:rPr lang="en-IN" sz="2000" dirty="0">
                <a:solidFill>
                  <a:schemeClr val="bg1"/>
                </a:solidFill>
                <a:latin typeface="Nunito Sans"/>
              </a:rPr>
              <a:t>t</a:t>
            </a:r>
            <a:r>
              <a:rPr lang="en-IN" sz="2000" dirty="0" smtClean="0">
                <a:solidFill>
                  <a:schemeClr val="bg1"/>
                </a:solidFill>
                <a:latin typeface="Nunito Sans"/>
              </a:rPr>
              <a:t>here </a:t>
            </a:r>
            <a:r>
              <a:rPr lang="en-IN" sz="2000" dirty="0">
                <a:solidFill>
                  <a:schemeClr val="bg1"/>
                </a:solidFill>
                <a:latin typeface="Nunito Sans"/>
              </a:rPr>
              <a:t>will be 100 questions in both MAT and SAT (Science-40, Maths-20, Social science-40</a:t>
            </a:r>
            <a:r>
              <a:rPr lang="en-IN" sz="2000" dirty="0" smtClean="0">
                <a:solidFill>
                  <a:schemeClr val="bg1"/>
                </a:solidFill>
                <a:latin typeface="Nunito Sans"/>
              </a:rPr>
              <a:t>).</a:t>
            </a:r>
          </a:p>
          <a:p>
            <a:pPr algn="just"/>
            <a:endParaRPr lang="en-IN" sz="2000" dirty="0">
              <a:solidFill>
                <a:schemeClr val="bg1"/>
              </a:solidFill>
              <a:latin typeface="Nunito Sans"/>
            </a:endParaRPr>
          </a:p>
          <a:p>
            <a:pPr marL="285750" indent="-285750" algn="just">
              <a:buFont typeface="Wingdings" panose="05000000000000000000" pitchFamily="2" charset="2"/>
              <a:buChar char="ü"/>
            </a:pPr>
            <a:r>
              <a:rPr lang="en-IN" sz="2000" dirty="0">
                <a:solidFill>
                  <a:schemeClr val="bg1"/>
                </a:solidFill>
                <a:latin typeface="Nunito Sans"/>
              </a:rPr>
              <a:t>The duration of both the exams is </a:t>
            </a:r>
            <a:r>
              <a:rPr lang="en-IN" sz="2000" b="1" dirty="0">
                <a:solidFill>
                  <a:srgbClr val="00B0F0"/>
                </a:solidFill>
                <a:latin typeface="Nunito Sans"/>
              </a:rPr>
              <a:t>2</a:t>
            </a:r>
            <a:r>
              <a:rPr lang="en-IN" sz="2000" dirty="0">
                <a:solidFill>
                  <a:schemeClr val="bg1"/>
                </a:solidFill>
                <a:latin typeface="Nunito Sans"/>
              </a:rPr>
              <a:t> hours or </a:t>
            </a:r>
            <a:r>
              <a:rPr lang="en-IN" sz="2000" b="1" dirty="0">
                <a:solidFill>
                  <a:srgbClr val="00B0F0"/>
                </a:solidFill>
                <a:latin typeface="Nunito Sans"/>
              </a:rPr>
              <a:t>120</a:t>
            </a:r>
            <a:r>
              <a:rPr lang="en-IN" sz="2000" dirty="0">
                <a:solidFill>
                  <a:schemeClr val="bg1"/>
                </a:solidFill>
                <a:latin typeface="Nunito Sans"/>
              </a:rPr>
              <a:t> minutes. In NTSE </a:t>
            </a:r>
            <a:r>
              <a:rPr lang="en-IN" sz="2000" b="1" dirty="0">
                <a:solidFill>
                  <a:srgbClr val="FFC000"/>
                </a:solidFill>
                <a:latin typeface="Nunito Sans"/>
              </a:rPr>
              <a:t>Stage 2 </a:t>
            </a:r>
            <a:r>
              <a:rPr lang="en-IN" sz="2000" dirty="0">
                <a:solidFill>
                  <a:schemeClr val="bg1"/>
                </a:solidFill>
                <a:latin typeface="Nunito Sans"/>
              </a:rPr>
              <a:t>exam</a:t>
            </a:r>
            <a:r>
              <a:rPr lang="en-IN" sz="2000" dirty="0" smtClean="0">
                <a:solidFill>
                  <a:schemeClr val="bg1"/>
                </a:solidFill>
                <a:latin typeface="Nunito Sans"/>
              </a:rPr>
              <a:t>.</a:t>
            </a:r>
          </a:p>
          <a:p>
            <a:pPr marL="285750" indent="-285750" algn="just">
              <a:buFont typeface="Wingdings" panose="05000000000000000000" pitchFamily="2" charset="2"/>
              <a:buChar char="ü"/>
            </a:pPr>
            <a:endParaRPr lang="en-IN" sz="2000" dirty="0">
              <a:solidFill>
                <a:schemeClr val="bg1"/>
              </a:solidFill>
              <a:latin typeface="Nunito Sans"/>
            </a:endParaRPr>
          </a:p>
          <a:p>
            <a:pPr marL="285750" indent="-285750" algn="just">
              <a:buFont typeface="Wingdings" panose="05000000000000000000" pitchFamily="2" charset="2"/>
              <a:buChar char="ü"/>
            </a:pPr>
            <a:r>
              <a:rPr lang="en-IN" sz="2000" dirty="0">
                <a:solidFill>
                  <a:schemeClr val="bg1"/>
                </a:solidFill>
                <a:latin typeface="Nunito Sans"/>
              </a:rPr>
              <a:t>There is no negative marking. Only candidates qualifying in both the papers separately will be considered for merit</a:t>
            </a:r>
            <a:r>
              <a:rPr lang="en-IN" sz="2000" dirty="0" smtClean="0">
                <a:solidFill>
                  <a:schemeClr val="bg1"/>
                </a:solidFill>
                <a:latin typeface="Nunito Sans"/>
              </a:rPr>
              <a:t>.</a:t>
            </a:r>
          </a:p>
          <a:p>
            <a:pPr marL="285750" indent="-285750" algn="just">
              <a:buFont typeface="Wingdings" panose="05000000000000000000" pitchFamily="2" charset="2"/>
              <a:buChar char="ü"/>
            </a:pPr>
            <a:endParaRPr lang="en-IN" sz="2000" dirty="0">
              <a:solidFill>
                <a:schemeClr val="bg1"/>
              </a:solidFill>
              <a:latin typeface="Nunito Sans"/>
            </a:endParaRPr>
          </a:p>
          <a:p>
            <a:pPr marL="285750" indent="-285750" algn="just">
              <a:buFont typeface="Wingdings" panose="05000000000000000000" pitchFamily="2" charset="2"/>
              <a:buChar char="ü"/>
            </a:pPr>
            <a:r>
              <a:rPr lang="en-IN" sz="2000" dirty="0">
                <a:solidFill>
                  <a:schemeClr val="bg1"/>
                </a:solidFill>
                <a:latin typeface="Nunito Sans"/>
              </a:rPr>
              <a:t>Selection of the awardee will be made on the basis of total marks scored in </a:t>
            </a:r>
            <a:r>
              <a:rPr lang="en-IN" sz="2000" b="1" dirty="0">
                <a:solidFill>
                  <a:srgbClr val="00B0F0"/>
                </a:solidFill>
                <a:latin typeface="Nunito Sans"/>
              </a:rPr>
              <a:t>MAT</a:t>
            </a:r>
            <a:r>
              <a:rPr lang="en-IN" sz="2000" dirty="0">
                <a:solidFill>
                  <a:schemeClr val="bg1"/>
                </a:solidFill>
                <a:latin typeface="Nunito Sans"/>
              </a:rPr>
              <a:t> and </a:t>
            </a:r>
            <a:r>
              <a:rPr lang="en-IN" sz="2000" b="1" dirty="0">
                <a:solidFill>
                  <a:srgbClr val="00B0F0"/>
                </a:solidFill>
                <a:latin typeface="Nunito Sans"/>
              </a:rPr>
              <a:t>SAT</a:t>
            </a:r>
            <a:r>
              <a:rPr lang="en-IN" sz="2000" dirty="0">
                <a:solidFill>
                  <a:srgbClr val="00B0F0"/>
                </a:solidFill>
                <a:latin typeface="Nunito Sans"/>
              </a:rPr>
              <a:t>-</a:t>
            </a:r>
            <a:r>
              <a:rPr lang="en-IN" sz="2000" dirty="0">
                <a:solidFill>
                  <a:schemeClr val="bg1"/>
                </a:solidFill>
                <a:latin typeface="Nunito Sans"/>
              </a:rPr>
              <a:t>based on merit.</a:t>
            </a:r>
            <a:endParaRPr lang="en-IN" sz="2000" i="0" dirty="0">
              <a:solidFill>
                <a:schemeClr val="bg1"/>
              </a:solidFill>
              <a:effectLst/>
              <a:latin typeface="Nunito Sans"/>
            </a:endParaRPr>
          </a:p>
        </p:txBody>
      </p:sp>
    </p:spTree>
    <p:extLst>
      <p:ext uri="{BB962C8B-B14F-4D97-AF65-F5344CB8AC3E}">
        <p14:creationId xmlns:p14="http://schemas.microsoft.com/office/powerpoint/2010/main" val="836310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9217"/>
            <a:ext cx="12192000" cy="734096"/>
          </a:xfrm>
        </p:spPr>
        <p:txBody>
          <a:bodyPr anchor="ctr">
            <a:normAutofit/>
          </a:bodyPr>
          <a:lstStyle/>
          <a:p>
            <a:r>
              <a:rPr lang="en-IN" sz="2800" b="1" u="sng" dirty="0">
                <a:solidFill>
                  <a:srgbClr val="FF0000"/>
                </a:solidFill>
                <a:effectLst>
                  <a:outerShdw blurRad="38100" dist="38100" dir="2700000" algn="tl">
                    <a:srgbClr val="000000">
                      <a:alpha val="43137"/>
                    </a:srgbClr>
                  </a:outerShdw>
                </a:effectLst>
                <a:latin typeface="+mn-lt"/>
              </a:rPr>
              <a:t>NTSE 2021 Exam Pattern of </a:t>
            </a:r>
            <a:r>
              <a:rPr lang="en-IN" sz="2800" b="1" u="sng" dirty="0">
                <a:solidFill>
                  <a:srgbClr val="FFC000"/>
                </a:solidFill>
                <a:effectLst>
                  <a:outerShdw blurRad="38100" dist="38100" dir="2700000" algn="tl">
                    <a:srgbClr val="000000">
                      <a:alpha val="43137"/>
                    </a:srgbClr>
                  </a:outerShdw>
                </a:effectLst>
                <a:latin typeface="+mn-lt"/>
              </a:rPr>
              <a:t>Stage I </a:t>
            </a:r>
            <a:r>
              <a:rPr lang="en-IN" sz="2800" b="1" u="sng" dirty="0">
                <a:solidFill>
                  <a:srgbClr val="FF0000"/>
                </a:solidFill>
                <a:effectLst>
                  <a:outerShdw blurRad="38100" dist="38100" dir="2700000" algn="tl">
                    <a:srgbClr val="000000">
                      <a:alpha val="43137"/>
                    </a:srgbClr>
                  </a:outerShdw>
                </a:effectLst>
                <a:latin typeface="+mn-lt"/>
              </a:rPr>
              <a:t>and </a:t>
            </a:r>
            <a:r>
              <a:rPr lang="en-IN" sz="2800" b="1" u="sng" dirty="0">
                <a:solidFill>
                  <a:srgbClr val="FFC000"/>
                </a:solidFill>
                <a:effectLst>
                  <a:outerShdw blurRad="38100" dist="38100" dir="2700000" algn="tl">
                    <a:srgbClr val="000000">
                      <a:alpha val="43137"/>
                    </a:srgbClr>
                  </a:outerShdw>
                </a:effectLst>
                <a:latin typeface="+mn-lt"/>
              </a:rPr>
              <a:t>Stage II </a:t>
            </a:r>
            <a:r>
              <a:rPr lang="en-IN" sz="2800" b="1" u="sng" dirty="0">
                <a:solidFill>
                  <a:srgbClr val="FF0000"/>
                </a:solidFill>
                <a:effectLst>
                  <a:outerShdw blurRad="38100" dist="38100" dir="2700000" algn="tl">
                    <a:srgbClr val="000000">
                      <a:alpha val="43137"/>
                    </a:srgbClr>
                  </a:outerShdw>
                </a:effectLst>
                <a:latin typeface="+mn-lt"/>
              </a:rPr>
              <a:t>are given below:</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557176479"/>
              </p:ext>
            </p:extLst>
          </p:nvPr>
        </p:nvGraphicFramePr>
        <p:xfrm>
          <a:off x="1025682" y="848891"/>
          <a:ext cx="10158132" cy="5326827"/>
        </p:xfrm>
        <a:graphic>
          <a:graphicData uri="http://schemas.openxmlformats.org/drawingml/2006/table">
            <a:tbl>
              <a:tblPr/>
              <a:tblGrid>
                <a:gridCol w="887522"/>
                <a:gridCol w="2560320"/>
                <a:gridCol w="2321170"/>
                <a:gridCol w="2391507"/>
                <a:gridCol w="1997613"/>
              </a:tblGrid>
              <a:tr h="1502421">
                <a:tc>
                  <a:txBody>
                    <a:bodyPr/>
                    <a:lstStyle/>
                    <a:p>
                      <a:pPr algn="ctr" fontAlgn="ctr"/>
                      <a:r>
                        <a:rPr lang="en-IN" sz="2400" b="1" dirty="0">
                          <a:solidFill>
                            <a:srgbClr val="FFFF00"/>
                          </a:solidFill>
                          <a:effectLst/>
                        </a:rPr>
                        <a:t>TEST</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2400" b="1" dirty="0">
                          <a:solidFill>
                            <a:srgbClr val="FFFF00"/>
                          </a:solidFill>
                          <a:effectLst/>
                        </a:rPr>
                        <a:t>Subjects</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2400" b="1" dirty="0">
                          <a:solidFill>
                            <a:srgbClr val="FFFF00"/>
                          </a:solidFill>
                          <a:effectLst/>
                        </a:rPr>
                        <a:t>No. Of Questions</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2400" b="1" dirty="0">
                          <a:solidFill>
                            <a:srgbClr val="FFFF00"/>
                          </a:solidFill>
                          <a:effectLst/>
                        </a:rPr>
                        <a:t>Maximum Marks</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2400" b="1" dirty="0">
                          <a:solidFill>
                            <a:srgbClr val="FFFF00"/>
                          </a:solidFill>
                          <a:effectLst/>
                        </a:rPr>
                        <a:t>Time Allotted</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1297529">
                <a:tc>
                  <a:txBody>
                    <a:bodyPr/>
                    <a:lstStyle/>
                    <a:p>
                      <a:pPr algn="ctr" fontAlgn="ctr"/>
                      <a:r>
                        <a:rPr lang="en-IN" sz="2000" b="1" dirty="0">
                          <a:solidFill>
                            <a:srgbClr val="00B0F0"/>
                          </a:solidFill>
                          <a:effectLst/>
                        </a:rPr>
                        <a:t>MAT</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a:solidFill>
                            <a:schemeClr val="bg1"/>
                          </a:solidFill>
                          <a:effectLst/>
                        </a:rPr>
                        <a:t>Aptitude Test</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a:solidFill>
                            <a:schemeClr val="bg1"/>
                          </a:solidFill>
                          <a:effectLst/>
                        </a:rPr>
                        <a:t>100</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dirty="0">
                          <a:solidFill>
                            <a:schemeClr val="bg1"/>
                          </a:solidFill>
                          <a:effectLst/>
                        </a:rPr>
                        <a:t>100</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rowSpan="2">
                  <a:txBody>
                    <a:bodyPr/>
                    <a:lstStyle/>
                    <a:p>
                      <a:pPr algn="ctr" fontAlgn="ctr"/>
                      <a:r>
                        <a:rPr lang="en-IN" sz="2000" b="1" dirty="0">
                          <a:solidFill>
                            <a:schemeClr val="bg1"/>
                          </a:solidFill>
                          <a:effectLst/>
                        </a:rPr>
                        <a:t>120 Minutes</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2526877">
                <a:tc>
                  <a:txBody>
                    <a:bodyPr/>
                    <a:lstStyle/>
                    <a:p>
                      <a:pPr algn="ctr" fontAlgn="ctr"/>
                      <a:r>
                        <a:rPr lang="en-IN" sz="2000" b="1" dirty="0">
                          <a:solidFill>
                            <a:srgbClr val="00B0F0"/>
                          </a:solidFill>
                          <a:effectLst/>
                        </a:rPr>
                        <a:t>SAT</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dirty="0">
                          <a:solidFill>
                            <a:schemeClr val="bg1"/>
                          </a:solidFill>
                          <a:effectLst/>
                        </a:rPr>
                        <a:t>Science, Social Science, Mathematics</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dirty="0">
                          <a:solidFill>
                            <a:schemeClr val="bg1"/>
                          </a:solidFill>
                          <a:effectLst/>
                        </a:rPr>
                        <a:t>100</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sz="2000" b="1" dirty="0">
                          <a:solidFill>
                            <a:schemeClr val="bg1"/>
                          </a:solidFill>
                          <a:effectLst/>
                        </a:rPr>
                        <a:t>100</a:t>
                      </a:r>
                    </a:p>
                  </a:txBody>
                  <a:tcPr marL="55786" marR="55786" marT="27893" marB="27893"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vMerge="1">
                  <a:txBody>
                    <a:bodyPr/>
                    <a:lstStyle/>
                    <a:p>
                      <a:endParaRPr lang="en-IN"/>
                    </a:p>
                  </a:txBody>
                  <a:tcPr/>
                </a:tc>
              </a:tr>
            </a:tbl>
          </a:graphicData>
        </a:graphic>
      </p:graphicFrame>
    </p:spTree>
    <p:extLst>
      <p:ext uri="{BB962C8B-B14F-4D97-AF65-F5344CB8AC3E}">
        <p14:creationId xmlns:p14="http://schemas.microsoft.com/office/powerpoint/2010/main" val="1212199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a:bodyPr>
          <a:lstStyle/>
          <a:p>
            <a:r>
              <a:rPr lang="en-IN" sz="4400" b="1" u="sng" dirty="0">
                <a:solidFill>
                  <a:srgbClr val="FF0000"/>
                </a:solidFill>
                <a:effectLst>
                  <a:outerShdw blurRad="38100" dist="38100" dir="2700000" algn="tl">
                    <a:srgbClr val="000000">
                      <a:alpha val="43137"/>
                    </a:srgbClr>
                  </a:outerShdw>
                </a:effectLst>
              </a:rPr>
              <a:t>NTSE Syllabus</a:t>
            </a:r>
            <a:r>
              <a:rPr lang="en-IN" sz="4400" b="1" u="sng" dirty="0">
                <a:solidFill>
                  <a:srgbClr val="FFC000"/>
                </a:solidFill>
                <a:effectLst>
                  <a:outerShdw blurRad="38100" dist="38100" dir="2700000" algn="tl">
                    <a:srgbClr val="000000">
                      <a:alpha val="43137"/>
                    </a:srgbClr>
                  </a:outerShdw>
                </a:effectLst>
              </a:rPr>
              <a:t>:</a:t>
            </a:r>
            <a:r>
              <a:rPr lang="en-IN" sz="4400" b="1" u="sng" dirty="0">
                <a:solidFill>
                  <a:srgbClr val="FF0000"/>
                </a:solidFill>
                <a:effectLst>
                  <a:outerShdw blurRad="38100" dist="38100" dir="2700000" algn="tl">
                    <a:srgbClr val="000000">
                      <a:alpha val="43137"/>
                    </a:srgbClr>
                  </a:outerShdw>
                </a:effectLst>
              </a:rPr>
              <a:t> Mental Ability Test </a:t>
            </a:r>
            <a:r>
              <a:rPr lang="en-IN" sz="4400" b="1" u="sng" dirty="0">
                <a:solidFill>
                  <a:srgbClr val="FFC000"/>
                </a:solidFill>
                <a:effectLst>
                  <a:outerShdw blurRad="38100" dist="38100" dir="2700000" algn="tl">
                    <a:srgbClr val="000000">
                      <a:alpha val="43137"/>
                    </a:srgbClr>
                  </a:outerShdw>
                </a:effectLst>
              </a:rPr>
              <a:t>(</a:t>
            </a:r>
            <a:r>
              <a:rPr lang="en-IN" sz="4400" b="1" u="sng" dirty="0" smtClean="0">
                <a:solidFill>
                  <a:srgbClr val="FFC000"/>
                </a:solidFill>
                <a:effectLst>
                  <a:outerShdw blurRad="38100" dist="38100" dir="2700000" algn="tl">
                    <a:srgbClr val="000000">
                      <a:alpha val="43137"/>
                    </a:srgbClr>
                  </a:outerShdw>
                </a:effectLst>
              </a:rPr>
              <a:t>MAT)</a:t>
            </a:r>
            <a:endParaRPr lang="en-IN" sz="4400" b="1" u="sng" dirty="0">
              <a:solidFill>
                <a:srgbClr val="FFC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677602"/>
          </a:xfrm>
        </p:spPr>
        <p:txBody>
          <a:bodyPr>
            <a:normAutofit/>
          </a:bodyPr>
          <a:lstStyle/>
          <a:p>
            <a:r>
              <a:rPr lang="en-IN" sz="2000" b="1" dirty="0" smtClean="0"/>
              <a:t>KVPY </a:t>
            </a:r>
            <a:r>
              <a:rPr lang="en-IN" sz="2000" b="1" dirty="0"/>
              <a:t>Fellowship Award - 2019</a:t>
            </a:r>
          </a:p>
          <a:p>
            <a:pPr algn="l"/>
            <a:endParaRPr lang="en-IN" sz="2000"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47610805"/>
              </p:ext>
            </p:extLst>
          </p:nvPr>
        </p:nvGraphicFramePr>
        <p:xfrm>
          <a:off x="1167618" y="914395"/>
          <a:ext cx="10288138" cy="4915431"/>
        </p:xfrm>
        <a:graphic>
          <a:graphicData uri="http://schemas.openxmlformats.org/drawingml/2006/table">
            <a:tbl>
              <a:tblPr/>
              <a:tblGrid>
                <a:gridCol w="5144069"/>
                <a:gridCol w="5144069"/>
              </a:tblGrid>
              <a:tr h="361316">
                <a:tc>
                  <a:txBody>
                    <a:bodyPr/>
                    <a:lstStyle/>
                    <a:p>
                      <a:endParaRPr lang="en-IN" dirty="0">
                        <a:solidFill>
                          <a:schemeClr val="bg1"/>
                        </a:solidFill>
                      </a:endParaRPr>
                    </a:p>
                  </a:txBody>
                  <a:tcPr>
                    <a:lnB w="9525" cap="flat" cmpd="sng" algn="ctr">
                      <a:solidFill>
                        <a:srgbClr val="DEE2E6"/>
                      </a:solidFill>
                      <a:prstDash val="solid"/>
                      <a:round/>
                      <a:headEnd type="none" w="med" len="med"/>
                      <a:tailEnd type="none" w="med" len="med"/>
                    </a:lnB>
                  </a:tcPr>
                </a:tc>
                <a:tc>
                  <a:txBody>
                    <a:bodyPr/>
                    <a:lstStyle/>
                    <a:p>
                      <a:endParaRPr lang="en-IN" dirty="0">
                        <a:solidFill>
                          <a:schemeClr val="bg1"/>
                        </a:solidFill>
                      </a:endParaRPr>
                    </a:p>
                  </a:txBody>
                  <a:tcPr>
                    <a:lnB w="9525" cap="flat" cmpd="sng" algn="ctr">
                      <a:solidFill>
                        <a:srgbClr val="DEE2E6"/>
                      </a:solidFill>
                      <a:prstDash val="solid"/>
                      <a:round/>
                      <a:headEnd type="none" w="med" len="med"/>
                      <a:tailEnd type="none" w="med" len="med"/>
                    </a:lnB>
                  </a:tcPr>
                </a:tc>
              </a:tr>
              <a:tr h="558513">
                <a:tc>
                  <a:txBody>
                    <a:bodyPr/>
                    <a:lstStyle/>
                    <a:p>
                      <a:pPr algn="ctr" fontAlgn="ctr"/>
                      <a:r>
                        <a:rPr lang="en-IN" dirty="0">
                          <a:solidFill>
                            <a:schemeClr val="bg1"/>
                          </a:solidFill>
                          <a:effectLst/>
                        </a:rPr>
                        <a:t>Verbal and Non Verbal Analogy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Verbal and Non-Verbal Series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Classification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Coding-Decoding</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Alphabet and Number Test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Blood Relations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Distance and Direction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Paper Cutting and Folding</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Venn Diagrams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Mathematical Operations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Calendar, Time, and Clock</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Missing Characters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Embedded Figures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Ranking and Arrangements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558513">
                <a:tc>
                  <a:txBody>
                    <a:bodyPr/>
                    <a:lstStyle/>
                    <a:p>
                      <a:pPr algn="ctr" fontAlgn="ctr"/>
                      <a:r>
                        <a:rPr lang="en-IN" dirty="0">
                          <a:solidFill>
                            <a:schemeClr val="bg1"/>
                          </a:solidFill>
                          <a:effectLst/>
                        </a:rPr>
                        <a:t>Word Problems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dirty="0">
                          <a:solidFill>
                            <a:schemeClr val="bg1"/>
                          </a:solidFill>
                          <a:effectLst/>
                        </a:rPr>
                        <a:t>Cube and </a:t>
                      </a:r>
                      <a:r>
                        <a:rPr lang="en-IN" dirty="0" smtClean="0">
                          <a:solidFill>
                            <a:schemeClr val="bg1"/>
                          </a:solidFill>
                          <a:effectLst/>
                        </a:rPr>
                        <a:t>Dice, Water and Mirror Images</a:t>
                      </a:r>
                    </a:p>
                    <a:p>
                      <a:pPr algn="ctr" fontAlgn="ctr"/>
                      <a:endParaRPr lang="en-IN" dirty="0">
                        <a:solidFill>
                          <a:schemeClr val="bg1"/>
                        </a:solidFill>
                        <a:effectLst/>
                      </a:endParaRP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bl>
          </a:graphicData>
        </a:graphic>
      </p:graphicFrame>
      <p:sp>
        <p:nvSpPr>
          <p:cNvPr id="5" name="Rectangle 1"/>
          <p:cNvSpPr>
            <a:spLocks noChangeArrowheads="1"/>
          </p:cNvSpPr>
          <p:nvPr/>
        </p:nvSpPr>
        <p:spPr bwMode="auto">
          <a:xfrm>
            <a:off x="2393950" y="21732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4070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56445" y="180304"/>
            <a:ext cx="10599312" cy="734096"/>
          </a:xfrm>
        </p:spPr>
        <p:txBody>
          <a:bodyPr>
            <a:normAutofit fontScale="90000"/>
          </a:bodyPr>
          <a:lstStyle/>
          <a:p>
            <a:r>
              <a:rPr lang="en-IN" sz="4800" b="1" u="sng" dirty="0">
                <a:solidFill>
                  <a:srgbClr val="FF0000"/>
                </a:solidFill>
                <a:effectLst>
                  <a:outerShdw blurRad="38100" dist="38100" dir="2700000" algn="tl">
                    <a:srgbClr val="000000">
                      <a:alpha val="43137"/>
                    </a:srgbClr>
                  </a:outerShdw>
                </a:effectLst>
              </a:rPr>
              <a:t>NTSE Syllabus: Scholastic Aptitude Test </a:t>
            </a:r>
            <a:r>
              <a:rPr lang="en-IN" sz="4800" b="1" u="sng" dirty="0">
                <a:solidFill>
                  <a:srgbClr val="FFC000"/>
                </a:solidFill>
                <a:effectLst>
                  <a:outerShdw blurRad="38100" dist="38100" dir="2700000" algn="tl">
                    <a:srgbClr val="000000">
                      <a:alpha val="43137"/>
                    </a:srgbClr>
                  </a:outerShdw>
                </a:effectLst>
              </a:rPr>
              <a:t>(SAT)</a:t>
            </a:r>
            <a:endParaRPr lang="en-IN" sz="4800" b="1" u="sng" dirty="0">
              <a:solidFill>
                <a:srgbClr val="FFC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68491" y="1004552"/>
            <a:ext cx="11364164" cy="5563673"/>
          </a:xfrm>
        </p:spPr>
        <p:txBody>
          <a:bodyPr>
            <a:normAutofit/>
          </a:bodyPr>
          <a:lstStyle/>
          <a:p>
            <a:pPr algn="just"/>
            <a:r>
              <a:rPr lang="en-IN" sz="2000" b="1" dirty="0">
                <a:solidFill>
                  <a:srgbClr val="92D050"/>
                </a:solidFill>
              </a:rPr>
              <a:t>100 MCQs </a:t>
            </a:r>
            <a:r>
              <a:rPr lang="en-IN" sz="2000" b="1" dirty="0">
                <a:solidFill>
                  <a:srgbClr val="FFC000"/>
                </a:solidFill>
              </a:rPr>
              <a:t>from Science (Physics, Chemistry, and Biology), Mathematics, Social Studies (History, Geography, Political Science and Economics) and also includes Language Comprehensive Test of </a:t>
            </a:r>
            <a:r>
              <a:rPr lang="en-IN" sz="2000" b="1" dirty="0">
                <a:solidFill>
                  <a:srgbClr val="92D050"/>
                </a:solidFill>
              </a:rPr>
              <a:t>50 </a:t>
            </a:r>
            <a:r>
              <a:rPr lang="en-IN" sz="2000" b="1" dirty="0" smtClean="0">
                <a:solidFill>
                  <a:srgbClr val="92D050"/>
                </a:solidFill>
              </a:rPr>
              <a:t>MCQs </a:t>
            </a:r>
            <a:r>
              <a:rPr lang="en-IN" sz="2000" b="1" dirty="0" smtClean="0">
                <a:solidFill>
                  <a:srgbClr val="FF0000"/>
                </a:solidFill>
              </a:rPr>
              <a:t>KVPY. </a:t>
            </a:r>
            <a:r>
              <a:rPr lang="en-IN" sz="2000" b="1" dirty="0"/>
              <a:t>Fellowship Award - </a:t>
            </a:r>
            <a:r>
              <a:rPr lang="en-IN" sz="2000" b="1" dirty="0" smtClean="0"/>
              <a:t>2019</a:t>
            </a:r>
          </a:p>
          <a:p>
            <a:pPr algn="l"/>
            <a:endParaRPr lang="en-IN" sz="2000"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065789314"/>
              </p:ext>
            </p:extLst>
          </p:nvPr>
        </p:nvGraphicFramePr>
        <p:xfrm>
          <a:off x="417314" y="1992577"/>
          <a:ext cx="11297442" cy="4575652"/>
        </p:xfrm>
        <a:graphic>
          <a:graphicData uri="http://schemas.openxmlformats.org/drawingml/2006/table">
            <a:tbl>
              <a:tblPr firstRow="1">
                <a:solidFill>
                  <a:schemeClr val="tx1"/>
                </a:solidFill>
                <a:tableStyleId>{5940675A-B579-460E-94D1-54222C63F5DA}</a:tableStyleId>
              </a:tblPr>
              <a:tblGrid>
                <a:gridCol w="3765814"/>
                <a:gridCol w="3765814"/>
                <a:gridCol w="3765814"/>
              </a:tblGrid>
              <a:tr h="558007">
                <a:tc>
                  <a:txBody>
                    <a:bodyPr/>
                    <a:lstStyle/>
                    <a:p>
                      <a:pPr algn="ctr" fontAlgn="ctr"/>
                      <a:r>
                        <a:rPr lang="en-IN" sz="2400" b="1" dirty="0">
                          <a:solidFill>
                            <a:srgbClr val="00B0F0"/>
                          </a:solidFill>
                          <a:effectLst/>
                        </a:rPr>
                        <a:t>Physics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2400" b="1" i="0" kern="1200" dirty="0" smtClean="0">
                          <a:solidFill>
                            <a:srgbClr val="00B0F0"/>
                          </a:solidFill>
                          <a:effectLst/>
                          <a:latin typeface="+mn-lt"/>
                          <a:ea typeface="+mn-ea"/>
                          <a:cs typeface="+mn-cs"/>
                        </a:rPr>
                        <a:t>Chemistry</a:t>
                      </a:r>
                      <a:endParaRPr lang="en-IN" sz="2400" b="1" dirty="0">
                        <a:solidFill>
                          <a:srgbClr val="00B0F0"/>
                        </a:solidFill>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2400" b="1" i="0" kern="1200" dirty="0" smtClean="0">
                          <a:solidFill>
                            <a:srgbClr val="00B0F0"/>
                          </a:solidFill>
                          <a:effectLst/>
                          <a:latin typeface="+mn-lt"/>
                          <a:ea typeface="+mn-ea"/>
                          <a:cs typeface="+mn-cs"/>
                        </a:rPr>
                        <a:t>Biology</a:t>
                      </a:r>
                      <a:endParaRPr lang="en-IN" sz="2400" b="1" dirty="0">
                        <a:solidFill>
                          <a:srgbClr val="00B0F0"/>
                        </a:solidFill>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Magnetism and Electricity</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Acid, Bases, Salt</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smtClean="0">
                          <a:solidFill>
                            <a:schemeClr val="bg1"/>
                          </a:solidFill>
                          <a:effectLst/>
                        </a:rPr>
                        <a:t>Air, Soil, Water, Micro-Organisms</a:t>
                      </a:r>
                      <a:endParaRPr lang="en-IN" dirty="0">
                        <a:solidFill>
                          <a:schemeClr val="bg1"/>
                        </a:solidFill>
                        <a:effectLst/>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Motion and Force</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Metals and Non-metals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dirty="0" smtClean="0">
                          <a:solidFill>
                            <a:schemeClr val="bg1"/>
                          </a:solidFill>
                          <a:effectLst/>
                        </a:rPr>
                        <a:t>Life Processes, Reproduction</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Measurements</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Periodic Classification of Elements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dirty="0" smtClean="0">
                          <a:solidFill>
                            <a:schemeClr val="bg1"/>
                          </a:solidFill>
                          <a:effectLst/>
                        </a:rPr>
                        <a:t>Heredity and Evolution</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Work and Energy</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Structure of Atom</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Food Production and Management</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The Universe</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Carbon and its Compounds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Plant and Animal Nutrition</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Light and Sound</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a:solidFill>
                            <a:schemeClr val="bg1"/>
                          </a:solidFill>
                          <a:effectLst/>
                        </a:rPr>
                        <a:t>Physical and Chemical Changes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Diversity in Living Organisms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r>
                        <a:rPr lang="en-IN" sz="1800" b="0" i="0" kern="1200" dirty="0" smtClean="0">
                          <a:solidFill>
                            <a:schemeClr val="bg1"/>
                          </a:solidFill>
                          <a:effectLst/>
                          <a:latin typeface="+mn-lt"/>
                          <a:ea typeface="+mn-ea"/>
                          <a:cs typeface="+mn-cs"/>
                        </a:rPr>
                        <a:t>Source of Energy</a:t>
                      </a: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err="1">
                          <a:solidFill>
                            <a:schemeClr val="bg1"/>
                          </a:solidFill>
                          <a:effectLst/>
                        </a:rPr>
                        <a:t>Fibers</a:t>
                      </a:r>
                      <a:r>
                        <a:rPr lang="en-IN" dirty="0">
                          <a:solidFill>
                            <a:schemeClr val="bg1"/>
                          </a:solidFill>
                          <a:effectLst/>
                        </a:rPr>
                        <a:t> and Plastics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IN" dirty="0">
                          <a:solidFill>
                            <a:schemeClr val="bg1"/>
                          </a:solidFill>
                          <a:effectLst/>
                        </a:rPr>
                        <a:t>Cellular Level of Organisation</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endParaRPr lang="en-IN" dirty="0">
                        <a:solidFill>
                          <a:schemeClr val="bg1"/>
                        </a:solidFill>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endParaRPr lang="en-IN" dirty="0">
                        <a:solidFill>
                          <a:schemeClr val="bg1"/>
                        </a:solidFill>
                        <a:effectLst/>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dirty="0">
                          <a:solidFill>
                            <a:schemeClr val="bg1"/>
                          </a:solidFill>
                          <a:effectLst/>
                        </a:rPr>
                        <a:t>Human </a:t>
                      </a:r>
                      <a:r>
                        <a:rPr lang="en-IN" dirty="0" smtClean="0">
                          <a:solidFill>
                            <a:schemeClr val="bg1"/>
                          </a:solidFill>
                          <a:effectLst/>
                        </a:rPr>
                        <a:t>Body, Some Common Diseases</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r h="446405">
                <a:tc>
                  <a:txBody>
                    <a:bodyPr/>
                    <a:lstStyle/>
                    <a:p>
                      <a:pPr algn="ctr"/>
                      <a:endParaRPr lang="en-IN"/>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IN" dirty="0"/>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dirty="0" smtClean="0">
                          <a:solidFill>
                            <a:schemeClr val="bg1"/>
                          </a:solidFill>
                          <a:effectLst/>
                        </a:rPr>
                        <a:t>Our Environment</a:t>
                      </a: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74523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90" y="83713"/>
            <a:ext cx="10599312" cy="707857"/>
          </a:xfrm>
        </p:spPr>
        <p:txBody>
          <a:bodyPr>
            <a:normAutofit/>
          </a:bodyPr>
          <a:lstStyle/>
          <a:p>
            <a:r>
              <a:rPr lang="en-IN" sz="3600" b="1" u="sng" dirty="0">
                <a:solidFill>
                  <a:srgbClr val="FF0000"/>
                </a:solidFill>
              </a:rPr>
              <a:t>The prescribed </a:t>
            </a:r>
            <a:r>
              <a:rPr lang="en-IN" sz="3600" b="1" u="sng" dirty="0">
                <a:solidFill>
                  <a:srgbClr val="FFC000"/>
                </a:solidFill>
              </a:rPr>
              <a:t>10+2</a:t>
            </a:r>
            <a:r>
              <a:rPr lang="en-IN" sz="3600" b="1" u="sng" dirty="0">
                <a:solidFill>
                  <a:srgbClr val="FF0000"/>
                </a:solidFill>
              </a:rPr>
              <a:t> curriculum of NCERT is mentioned</a:t>
            </a:r>
            <a:endParaRPr lang="en-IN" sz="36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563673"/>
          </a:xfrm>
        </p:spPr>
        <p:txBody>
          <a:bodyPr>
            <a:normAutofit/>
          </a:bodyPr>
          <a:lstStyle/>
          <a:p>
            <a:r>
              <a:rPr lang="en-IN" sz="2500" b="1" u="sng" dirty="0">
                <a:solidFill>
                  <a:srgbClr val="FFC000"/>
                </a:solidFill>
              </a:rPr>
              <a:t>NTSE </a:t>
            </a:r>
            <a:r>
              <a:rPr lang="en-IN" sz="2500" b="1" u="sng" dirty="0">
                <a:solidFill>
                  <a:srgbClr val="92D050"/>
                </a:solidFill>
              </a:rPr>
              <a:t>Mathematics </a:t>
            </a:r>
            <a:r>
              <a:rPr lang="en-IN" sz="2500" b="1" u="sng" dirty="0" smtClean="0">
                <a:solidFill>
                  <a:srgbClr val="FFC000"/>
                </a:solidFill>
              </a:rPr>
              <a:t>Syllabus</a:t>
            </a:r>
          </a:p>
          <a:p>
            <a:pPr algn="l"/>
            <a:r>
              <a:rPr lang="en-IN" sz="2100" dirty="0">
                <a:solidFill>
                  <a:srgbClr val="FFC000"/>
                </a:solidFill>
              </a:rPr>
              <a:t>There are </a:t>
            </a:r>
            <a:r>
              <a:rPr lang="en-IN" sz="2100" b="1" dirty="0">
                <a:solidFill>
                  <a:srgbClr val="92D050"/>
                </a:solidFill>
              </a:rPr>
              <a:t>22 chapters </a:t>
            </a:r>
            <a:r>
              <a:rPr lang="en-IN" sz="2100" dirty="0">
                <a:solidFill>
                  <a:srgbClr val="FFC000"/>
                </a:solidFill>
              </a:rPr>
              <a:t>to be covered in the NTSE 2021 Mathematics Syllabus. The syllabus includes topics from class 6 to 10. In NTSE, the </a:t>
            </a:r>
            <a:r>
              <a:rPr lang="en-IN" sz="2100" b="1" dirty="0">
                <a:solidFill>
                  <a:srgbClr val="92D050"/>
                </a:solidFill>
              </a:rPr>
              <a:t>Mathematics </a:t>
            </a:r>
            <a:r>
              <a:rPr lang="en-IN" sz="2100" dirty="0">
                <a:solidFill>
                  <a:srgbClr val="FFC000"/>
                </a:solidFill>
              </a:rPr>
              <a:t>section contains around 30 questions.</a:t>
            </a:r>
            <a:endParaRPr lang="en-IN" sz="2100" dirty="0">
              <a:solidFill>
                <a:srgbClr val="FFC000"/>
              </a:solidFill>
            </a:endParaRPr>
          </a:p>
          <a:p>
            <a:pPr algn="l"/>
            <a:endParaRPr lang="en-IN" sz="2000" dirty="0" smtClean="0">
              <a:solidFill>
                <a:srgbClr val="FFC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37400704"/>
              </p:ext>
            </p:extLst>
          </p:nvPr>
        </p:nvGraphicFramePr>
        <p:xfrm>
          <a:off x="2284121" y="2207979"/>
          <a:ext cx="7405392" cy="4023360"/>
        </p:xfrm>
        <a:graphic>
          <a:graphicData uri="http://schemas.openxmlformats.org/drawingml/2006/table">
            <a:tbl>
              <a:tblPr/>
              <a:tblGrid>
                <a:gridCol w="2468464"/>
                <a:gridCol w="2468464"/>
                <a:gridCol w="2468464"/>
              </a:tblGrid>
              <a:tr h="0">
                <a:tc>
                  <a:txBody>
                    <a:bodyPr/>
                    <a:lstStyle/>
                    <a:p>
                      <a:pPr algn="ctr" fontAlgn="ctr"/>
                      <a:r>
                        <a:rPr lang="en-IN" dirty="0">
                          <a:solidFill>
                            <a:schemeClr val="bg1"/>
                          </a:solidFill>
                          <a:effectLst/>
                        </a:rPr>
                        <a:t>Algebraic Expressions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Arithmetic</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Arithmetic Progressions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Basic Geometry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Circles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Coordinate Geometry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Direct&amp; Inverse Variations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Exponent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Linear Equation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Mensuration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Number System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Percentage&amp; Its Application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Playing with Number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Probability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Quadratic Equations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Rational Numbers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Simple &amp; Compound Interest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Square &amp; Cube Roots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Statistics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Surface Areas and Volume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Triangles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0">
                <a:tc>
                  <a:txBody>
                    <a:bodyPr/>
                    <a:lstStyle/>
                    <a:p>
                      <a:pPr algn="ctr" fontAlgn="ctr"/>
                      <a:r>
                        <a:rPr lang="en-IN">
                          <a:solidFill>
                            <a:schemeClr val="bg1"/>
                          </a:solidFill>
                          <a:effectLst/>
                        </a:rPr>
                        <a:t>Trigonometry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90054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90" y="83713"/>
            <a:ext cx="10599312" cy="707857"/>
          </a:xfrm>
        </p:spPr>
        <p:txBody>
          <a:bodyPr>
            <a:normAutofit/>
          </a:bodyPr>
          <a:lstStyle/>
          <a:p>
            <a:r>
              <a:rPr lang="en-IN" sz="3600" b="1" u="sng" dirty="0">
                <a:solidFill>
                  <a:srgbClr val="FF0000"/>
                </a:solidFill>
              </a:rPr>
              <a:t>The prescribed </a:t>
            </a:r>
            <a:r>
              <a:rPr lang="en-IN" sz="3600" b="1" u="sng" dirty="0">
                <a:solidFill>
                  <a:srgbClr val="FFC000"/>
                </a:solidFill>
              </a:rPr>
              <a:t>10+2</a:t>
            </a:r>
            <a:r>
              <a:rPr lang="en-IN" sz="3600" b="1" u="sng" dirty="0">
                <a:solidFill>
                  <a:srgbClr val="FF0000"/>
                </a:solidFill>
              </a:rPr>
              <a:t> curriculum of NCERT is mentioned</a:t>
            </a:r>
            <a:endParaRPr lang="en-IN" sz="36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723794"/>
          </a:xfrm>
        </p:spPr>
        <p:txBody>
          <a:bodyPr>
            <a:normAutofit/>
          </a:bodyPr>
          <a:lstStyle/>
          <a:p>
            <a:r>
              <a:rPr lang="en-IN" sz="2500" b="1" u="sng" dirty="0">
                <a:solidFill>
                  <a:srgbClr val="FFC000"/>
                </a:solidFill>
              </a:rPr>
              <a:t>NTSE </a:t>
            </a:r>
            <a:r>
              <a:rPr lang="en-IN" sz="2500" b="1" u="sng" dirty="0">
                <a:solidFill>
                  <a:srgbClr val="92D050"/>
                </a:solidFill>
              </a:rPr>
              <a:t>Science</a:t>
            </a:r>
            <a:r>
              <a:rPr lang="en-IN" sz="2500" b="1" u="sng" dirty="0">
                <a:solidFill>
                  <a:srgbClr val="FFC000"/>
                </a:solidFill>
              </a:rPr>
              <a:t> </a:t>
            </a:r>
            <a:r>
              <a:rPr lang="en-IN" sz="2500" b="1" u="sng" dirty="0" smtClean="0">
                <a:solidFill>
                  <a:srgbClr val="FFC000"/>
                </a:solidFill>
              </a:rPr>
              <a:t>Syllabus</a:t>
            </a:r>
          </a:p>
          <a:p>
            <a:pPr algn="just"/>
            <a:r>
              <a:rPr lang="en-IN" sz="2100" dirty="0">
                <a:solidFill>
                  <a:srgbClr val="FFC000"/>
                </a:solidFill>
              </a:rPr>
              <a:t>There are </a:t>
            </a:r>
            <a:r>
              <a:rPr lang="en-IN" sz="2100" b="1" dirty="0">
                <a:solidFill>
                  <a:srgbClr val="92D050"/>
                </a:solidFill>
              </a:rPr>
              <a:t>29 chapters </a:t>
            </a:r>
            <a:r>
              <a:rPr lang="en-IN" sz="2100" dirty="0">
                <a:solidFill>
                  <a:srgbClr val="FFC000"/>
                </a:solidFill>
              </a:rPr>
              <a:t>to be covered in the NTSE 2021 Science Syllabus. The syllabus includes topics from class 6 to 10 and subjects included are Physics, Chemistry, and Biology. In NTSE, the Science section contains around 35 questions.</a:t>
            </a:r>
            <a:endParaRPr lang="en-IN" sz="2000" dirty="0" smtClean="0">
              <a:solidFill>
                <a:srgbClr val="FFC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71319133"/>
              </p:ext>
            </p:extLst>
          </p:nvPr>
        </p:nvGraphicFramePr>
        <p:xfrm>
          <a:off x="838200" y="2560089"/>
          <a:ext cx="10515600" cy="3291840"/>
        </p:xfrm>
        <a:graphic>
          <a:graphicData uri="http://schemas.openxmlformats.org/drawingml/2006/table">
            <a:tbl>
              <a:tblPr/>
              <a:tblGrid>
                <a:gridCol w="3505200"/>
                <a:gridCol w="3505200"/>
                <a:gridCol w="3505200"/>
              </a:tblGrid>
              <a:tr h="0">
                <a:tc>
                  <a:txBody>
                    <a:bodyPr/>
                    <a:lstStyle/>
                    <a:p>
                      <a:pPr algn="ctr" fontAlgn="ctr"/>
                      <a:r>
                        <a:rPr lang="en-IN" dirty="0">
                          <a:solidFill>
                            <a:schemeClr val="bg1"/>
                          </a:solidFill>
                          <a:effectLst/>
                        </a:rPr>
                        <a:t>Acids Bases and Salts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Air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Carbon and its Compound</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Cellular Level of Organization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Diversity in Living organisms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Fibers and Plastics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Food Production &amp;Management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Heredity and Evolution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Human Body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Life Processes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Light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Magnetic &amp; Electricity at Work</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Measurement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Metals &amp; Non Metals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Micro-Organisms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Motion and Force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Our Environment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Periodic Classification of Elements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Reproduction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Soil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Some Common Diseases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Sound</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Sound of Energy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Structure of Atom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The Universe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Water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dirty="0">
                          <a:solidFill>
                            <a:schemeClr val="bg1"/>
                          </a:solidFill>
                          <a:effectLst/>
                        </a:rPr>
                        <a:t>Work and Energy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37476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90" y="83713"/>
            <a:ext cx="10599312" cy="707857"/>
          </a:xfrm>
        </p:spPr>
        <p:txBody>
          <a:bodyPr>
            <a:normAutofit/>
          </a:bodyPr>
          <a:lstStyle/>
          <a:p>
            <a:r>
              <a:rPr lang="en-IN" sz="3600" b="1" u="sng" dirty="0" smtClean="0">
                <a:solidFill>
                  <a:srgbClr val="FF0000"/>
                </a:solidFill>
              </a:rPr>
              <a:t>The prescribed </a:t>
            </a:r>
            <a:r>
              <a:rPr lang="en-IN" sz="3600" b="1" u="sng" dirty="0" smtClean="0">
                <a:solidFill>
                  <a:srgbClr val="FFC000"/>
                </a:solidFill>
              </a:rPr>
              <a:t>10+2</a:t>
            </a:r>
            <a:r>
              <a:rPr lang="en-IN" sz="3600" b="1" u="sng" dirty="0" smtClean="0">
                <a:solidFill>
                  <a:srgbClr val="FF0000"/>
                </a:solidFill>
              </a:rPr>
              <a:t> curriculum of NCERT is mentioned</a:t>
            </a:r>
            <a:endParaRPr lang="en-IN" sz="36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314361"/>
          </a:xfrm>
        </p:spPr>
        <p:txBody>
          <a:bodyPr>
            <a:normAutofit/>
          </a:bodyPr>
          <a:lstStyle/>
          <a:p>
            <a:r>
              <a:rPr lang="en-IN" sz="2100" b="1" u="sng" dirty="0">
                <a:solidFill>
                  <a:srgbClr val="FFC000"/>
                </a:solidFill>
              </a:rPr>
              <a:t>NTSE </a:t>
            </a:r>
            <a:r>
              <a:rPr lang="en-IN" sz="2500" b="1" u="sng" dirty="0">
                <a:solidFill>
                  <a:srgbClr val="92D050"/>
                </a:solidFill>
              </a:rPr>
              <a:t>Social Science </a:t>
            </a:r>
            <a:r>
              <a:rPr lang="en-IN" sz="2100" b="1" u="sng" dirty="0" smtClean="0">
                <a:solidFill>
                  <a:srgbClr val="FFC000"/>
                </a:solidFill>
              </a:rPr>
              <a:t>Syllabus</a:t>
            </a:r>
          </a:p>
          <a:p>
            <a:pPr algn="just"/>
            <a:r>
              <a:rPr lang="en-IN" sz="2100" dirty="0">
                <a:solidFill>
                  <a:srgbClr val="FFC000"/>
                </a:solidFill>
              </a:rPr>
              <a:t>There are </a:t>
            </a:r>
            <a:r>
              <a:rPr lang="en-IN" sz="2100" b="1" dirty="0">
                <a:solidFill>
                  <a:srgbClr val="92D050"/>
                </a:solidFill>
              </a:rPr>
              <a:t>43 chapters </a:t>
            </a:r>
            <a:r>
              <a:rPr lang="en-IN" sz="2100" dirty="0">
                <a:solidFill>
                  <a:srgbClr val="FFC000"/>
                </a:solidFill>
              </a:rPr>
              <a:t>to be covered in the NTSE 2021 Social Science Syllabus. The syllabus consists of topics from class 8 to 10 and subjects included are History, Civics, Geography, Economics, and General Awareness. In NTSE, the Social Science section contains around 35 questions..</a:t>
            </a:r>
            <a:endParaRPr lang="en-IN" sz="2000" dirty="0" smtClean="0">
              <a:solidFill>
                <a:srgbClr val="FFC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471319133"/>
              </p:ext>
            </p:extLst>
          </p:nvPr>
        </p:nvGraphicFramePr>
        <p:xfrm>
          <a:off x="838200" y="2560089"/>
          <a:ext cx="10515600" cy="3291840"/>
        </p:xfrm>
        <a:graphic>
          <a:graphicData uri="http://schemas.openxmlformats.org/drawingml/2006/table">
            <a:tbl>
              <a:tblPr/>
              <a:tblGrid>
                <a:gridCol w="3505200"/>
                <a:gridCol w="3505200"/>
                <a:gridCol w="3505200"/>
              </a:tblGrid>
              <a:tr h="0">
                <a:tc>
                  <a:txBody>
                    <a:bodyPr/>
                    <a:lstStyle/>
                    <a:p>
                      <a:pPr algn="ctr" fontAlgn="ctr"/>
                      <a:r>
                        <a:rPr lang="en-IN" dirty="0">
                          <a:solidFill>
                            <a:schemeClr val="bg1"/>
                          </a:solidFill>
                          <a:effectLst/>
                        </a:rPr>
                        <a:t>Acids Bases and Salts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Air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Carbon and its Compound</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Cellular Level of Organization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Diversity in Living organisms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Fibers and Plastics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Food Production &amp;Management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Heredity and Evolution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Human Body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Life Processes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dirty="0">
                          <a:solidFill>
                            <a:schemeClr val="bg1"/>
                          </a:solidFill>
                          <a:effectLst/>
                        </a:rPr>
                        <a:t>Light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Magnetic &amp; Electricity at Work</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Measurement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Metals &amp; Non Metals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Micro-Organisms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Motion and Force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Our Environment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Periodic Classification of Elements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Reproduction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Soil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Some Common Diseases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Sound</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Sound of Energy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Structure of Atom</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r h="0">
                <a:tc>
                  <a:txBody>
                    <a:bodyPr/>
                    <a:lstStyle/>
                    <a:p>
                      <a:pPr algn="ctr" fontAlgn="ctr"/>
                      <a:r>
                        <a:rPr lang="en-IN">
                          <a:solidFill>
                            <a:schemeClr val="bg1"/>
                          </a:solidFill>
                          <a:effectLst/>
                        </a:rPr>
                        <a:t>The Universe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a:solidFill>
                            <a:schemeClr val="bg1"/>
                          </a:solidFill>
                          <a:effectLst/>
                        </a:rPr>
                        <a:t>Water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c>
                  <a:txBody>
                    <a:bodyPr/>
                    <a:lstStyle/>
                    <a:p>
                      <a:pPr algn="ctr" fontAlgn="ctr"/>
                      <a:r>
                        <a:rPr lang="en-IN" dirty="0">
                          <a:solidFill>
                            <a:schemeClr val="bg1"/>
                          </a:solidFill>
                          <a:effectLst/>
                        </a:rPr>
                        <a:t>Work and Energy</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00700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90" y="83713"/>
            <a:ext cx="10599312" cy="707857"/>
          </a:xfrm>
        </p:spPr>
        <p:txBody>
          <a:bodyPr>
            <a:normAutofit/>
          </a:bodyPr>
          <a:lstStyle/>
          <a:p>
            <a:r>
              <a:rPr lang="en-IN" sz="3600" b="1" u="sng" dirty="0" smtClean="0">
                <a:solidFill>
                  <a:srgbClr val="FF0000"/>
                </a:solidFill>
              </a:rPr>
              <a:t>The prescribed </a:t>
            </a:r>
            <a:r>
              <a:rPr lang="en-IN" sz="3600" b="1" u="sng" dirty="0" smtClean="0">
                <a:solidFill>
                  <a:srgbClr val="FFC000"/>
                </a:solidFill>
              </a:rPr>
              <a:t>10+2</a:t>
            </a:r>
            <a:r>
              <a:rPr lang="en-IN" sz="3600" b="1" u="sng" dirty="0" smtClean="0">
                <a:solidFill>
                  <a:srgbClr val="FF0000"/>
                </a:solidFill>
              </a:rPr>
              <a:t> curriculum of NCERT is mentioned</a:t>
            </a:r>
            <a:endParaRPr lang="en-IN" sz="36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723794"/>
          </a:xfrm>
        </p:spPr>
        <p:txBody>
          <a:bodyPr>
            <a:normAutofit/>
          </a:bodyPr>
          <a:lstStyle/>
          <a:p>
            <a:r>
              <a:rPr lang="en-IN" sz="2100" b="1" u="sng" dirty="0">
                <a:solidFill>
                  <a:srgbClr val="FFC000"/>
                </a:solidFill>
              </a:rPr>
              <a:t>NTSE </a:t>
            </a:r>
            <a:r>
              <a:rPr lang="en-IN" sz="2500" b="1" u="sng" dirty="0">
                <a:solidFill>
                  <a:srgbClr val="92D050"/>
                </a:solidFill>
              </a:rPr>
              <a:t>Mental Ability </a:t>
            </a:r>
            <a:r>
              <a:rPr lang="en-IN" sz="2100" b="1" u="sng" dirty="0" smtClean="0">
                <a:solidFill>
                  <a:srgbClr val="FFC000"/>
                </a:solidFill>
              </a:rPr>
              <a:t>Syllabus</a:t>
            </a:r>
          </a:p>
          <a:p>
            <a:r>
              <a:rPr lang="en-IN" sz="2100" b="1" dirty="0">
                <a:solidFill>
                  <a:srgbClr val="FFC000"/>
                </a:solidFill>
              </a:rPr>
              <a:t>There are </a:t>
            </a:r>
            <a:r>
              <a:rPr lang="en-IN" sz="2100" b="1" dirty="0">
                <a:solidFill>
                  <a:srgbClr val="92D050"/>
                </a:solidFill>
              </a:rPr>
              <a:t>20 </a:t>
            </a:r>
            <a:r>
              <a:rPr lang="en-IN" sz="2100" b="1" dirty="0" smtClean="0">
                <a:solidFill>
                  <a:srgbClr val="92D050"/>
                </a:solidFill>
              </a:rPr>
              <a:t>chapters </a:t>
            </a:r>
            <a:r>
              <a:rPr lang="en-IN" sz="2100" b="1" dirty="0">
                <a:solidFill>
                  <a:srgbClr val="FFC000"/>
                </a:solidFill>
              </a:rPr>
              <a:t>to be covered in the NTSE 2021 Mental Ability </a:t>
            </a:r>
            <a:r>
              <a:rPr lang="en-IN" sz="2100" b="1" dirty="0" smtClean="0">
                <a:solidFill>
                  <a:srgbClr val="FFC000"/>
                </a:solidFill>
              </a:rPr>
              <a:t>Syllabus.</a:t>
            </a:r>
          </a:p>
          <a:p>
            <a:endParaRPr lang="en-IN" sz="2100" b="1" dirty="0" smtClean="0">
              <a:solidFill>
                <a:srgbClr val="FFC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78454525"/>
              </p:ext>
            </p:extLst>
          </p:nvPr>
        </p:nvGraphicFramePr>
        <p:xfrm>
          <a:off x="1814729" y="1955409"/>
          <a:ext cx="8736038" cy="4375050"/>
        </p:xfrm>
        <a:graphic>
          <a:graphicData uri="http://schemas.openxmlformats.org/drawingml/2006/table">
            <a:tbl>
              <a:tblPr/>
              <a:tblGrid>
                <a:gridCol w="4368019"/>
                <a:gridCol w="4368019"/>
              </a:tblGrid>
              <a:tr h="644568">
                <a:tc>
                  <a:txBody>
                    <a:bodyPr/>
                    <a:lstStyle/>
                    <a:p>
                      <a:pPr algn="ctr" fontAlgn="ctr"/>
                      <a:r>
                        <a:rPr lang="en-IN" dirty="0">
                          <a:solidFill>
                            <a:schemeClr val="bg1"/>
                          </a:solidFill>
                          <a:effectLst/>
                        </a:rPr>
                        <a:t>Alphabets and Number test</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Analogy(Non-Verbal)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Analogy(Verbal)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Blood relations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Calendar, Time, and Clock</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Classification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Coding-Decoding</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Cube and Dice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Direction Sense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Embedded Figure</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Figure Partition and Dot Situation</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Mathematical Operations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Missing Character</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Paper Folding and Cutting</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Ranking and Arrangements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Series (Verbal)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a:solidFill>
                            <a:schemeClr val="bg1"/>
                          </a:solidFill>
                          <a:effectLst/>
                        </a:rPr>
                        <a:t>Series(Non-Verbal)</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a:solidFill>
                            <a:schemeClr val="bg1"/>
                          </a:solidFill>
                          <a:effectLst/>
                        </a:rPr>
                        <a:t>Venn Diagrams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414498">
                <a:tc>
                  <a:txBody>
                    <a:bodyPr/>
                    <a:lstStyle/>
                    <a:p>
                      <a:pPr algn="ctr" fontAlgn="ctr"/>
                      <a:r>
                        <a:rPr lang="en-IN" dirty="0">
                          <a:solidFill>
                            <a:schemeClr val="bg1"/>
                          </a:solidFill>
                          <a:effectLst/>
                        </a:rPr>
                        <a:t>Water and Mirror Images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dirty="0">
                          <a:solidFill>
                            <a:schemeClr val="bg1"/>
                          </a:solidFill>
                          <a:effectLst/>
                        </a:rPr>
                        <a:t>Word Problems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392809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ABOUT </a:t>
            </a:r>
            <a:r>
              <a:rPr lang="en-IN" b="1" u="sng" dirty="0" smtClean="0">
                <a:solidFill>
                  <a:schemeClr val="bg1"/>
                </a:solidFill>
                <a:effectLst>
                  <a:outerShdw blurRad="38100" dist="38100" dir="2700000" algn="tl">
                    <a:srgbClr val="000000">
                      <a:alpha val="43137"/>
                    </a:srgbClr>
                  </a:outerShdw>
                </a:effectLst>
              </a:rPr>
              <a:t>NTSE</a:t>
            </a:r>
            <a:endParaRPr lang="en-IN"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05307" y="1043189"/>
            <a:ext cx="11204620" cy="5486399"/>
          </a:xfrm>
        </p:spPr>
        <p:txBody>
          <a:bodyPr>
            <a:normAutofit fontScale="85000" lnSpcReduction="20000"/>
          </a:bodyPr>
          <a:lstStyle/>
          <a:p>
            <a:pPr algn="just"/>
            <a:r>
              <a:rPr lang="en-IN" dirty="0">
                <a:solidFill>
                  <a:schemeClr val="bg1"/>
                </a:solidFill>
              </a:rPr>
              <a:t>The National Council of Educational Research and Training (NCERT) was established</a:t>
            </a:r>
          </a:p>
          <a:p>
            <a:pPr algn="just"/>
            <a:r>
              <a:rPr lang="en-IN" dirty="0">
                <a:solidFill>
                  <a:schemeClr val="bg1"/>
                </a:solidFill>
              </a:rPr>
              <a:t>by the Government of India in the year 1961 with a view to bringing about qualitative</a:t>
            </a:r>
          </a:p>
          <a:p>
            <a:pPr algn="just"/>
            <a:r>
              <a:rPr lang="en-IN" dirty="0">
                <a:solidFill>
                  <a:schemeClr val="bg1"/>
                </a:solidFill>
              </a:rPr>
              <a:t>improvement in school education in the country. No sooner the Council was set up than it</a:t>
            </a:r>
          </a:p>
          <a:p>
            <a:pPr algn="just"/>
            <a:r>
              <a:rPr lang="en-IN" dirty="0">
                <a:solidFill>
                  <a:schemeClr val="bg1"/>
                </a:solidFill>
              </a:rPr>
              <a:t>mounted a number of programmes in this direction. One such programme was to identify and</a:t>
            </a:r>
          </a:p>
          <a:p>
            <a:pPr algn="just"/>
            <a:r>
              <a:rPr lang="en-IN" dirty="0">
                <a:solidFill>
                  <a:schemeClr val="bg1"/>
                </a:solidFill>
              </a:rPr>
              <a:t>nurture the talented students. This programme took up the shape of a scheme called National</a:t>
            </a:r>
          </a:p>
          <a:p>
            <a:pPr algn="just"/>
            <a:r>
              <a:rPr lang="en-IN" dirty="0">
                <a:solidFill>
                  <a:schemeClr val="bg1"/>
                </a:solidFill>
              </a:rPr>
              <a:t>Science Talent Search Scheme (NSTSS) in the year 1963 which provided for the identification</a:t>
            </a:r>
          </a:p>
          <a:p>
            <a:pPr algn="just"/>
            <a:r>
              <a:rPr lang="en-IN" dirty="0">
                <a:solidFill>
                  <a:schemeClr val="bg1"/>
                </a:solidFill>
              </a:rPr>
              <a:t>of talented students and awarding them with scholarships. During the first year of the</a:t>
            </a:r>
          </a:p>
          <a:p>
            <a:pPr algn="just"/>
            <a:r>
              <a:rPr lang="en-IN" dirty="0">
                <a:solidFill>
                  <a:schemeClr val="bg1"/>
                </a:solidFill>
              </a:rPr>
              <a:t>implementation of the scheme, it was confined to the Union Territory of Delhi wherein only</a:t>
            </a:r>
          </a:p>
          <a:p>
            <a:pPr algn="just"/>
            <a:r>
              <a:rPr lang="en-IN" dirty="0">
                <a:solidFill>
                  <a:schemeClr val="bg1"/>
                </a:solidFill>
              </a:rPr>
              <a:t>10 scholarships were awarded to the Class XI students</a:t>
            </a:r>
            <a:r>
              <a:rPr lang="en-IN" dirty="0" smtClean="0">
                <a:solidFill>
                  <a:schemeClr val="bg1"/>
                </a:solidFill>
              </a:rPr>
              <a:t>.</a:t>
            </a:r>
          </a:p>
          <a:p>
            <a:pPr algn="just"/>
            <a:r>
              <a:rPr lang="en-IN" dirty="0">
                <a:solidFill>
                  <a:schemeClr val="bg1"/>
                </a:solidFill>
              </a:rPr>
              <a:t>The scholarship under the present scheme awarded to the candidates for pursuing courses in</a:t>
            </a:r>
          </a:p>
          <a:p>
            <a:pPr algn="just"/>
            <a:r>
              <a:rPr lang="en-IN" dirty="0">
                <a:solidFill>
                  <a:schemeClr val="bg1"/>
                </a:solidFill>
              </a:rPr>
              <a:t>science and social science up to doctoral level and in professional courses like medicine and</a:t>
            </a:r>
          </a:p>
          <a:p>
            <a:pPr algn="just"/>
            <a:r>
              <a:rPr lang="en-IN" dirty="0">
                <a:solidFill>
                  <a:schemeClr val="bg1"/>
                </a:solidFill>
              </a:rPr>
              <a:t>engineering up to second-degree level subject to the </a:t>
            </a:r>
            <a:r>
              <a:rPr lang="en-IN" dirty="0" smtClean="0">
                <a:solidFill>
                  <a:schemeClr val="bg1"/>
                </a:solidFill>
              </a:rPr>
              <a:t>fulfilment </a:t>
            </a:r>
            <a:r>
              <a:rPr lang="en-IN" dirty="0">
                <a:solidFill>
                  <a:schemeClr val="bg1"/>
                </a:solidFill>
              </a:rPr>
              <a:t>of the conditions provided in this</a:t>
            </a:r>
          </a:p>
          <a:p>
            <a:pPr algn="just"/>
            <a:r>
              <a:rPr lang="en-IN" dirty="0">
                <a:solidFill>
                  <a:schemeClr val="bg1"/>
                </a:solidFill>
              </a:rPr>
              <a:t>brochure. As on date 2000 scholarships are awarded in the country with reservation of 15 percent for</a:t>
            </a:r>
          </a:p>
          <a:p>
            <a:pPr algn="just"/>
            <a:r>
              <a:rPr lang="en-IN" dirty="0">
                <a:solidFill>
                  <a:schemeClr val="bg1"/>
                </a:solidFill>
              </a:rPr>
              <a:t>SC, 7.5 percent for ST and 27 percent for other backward classes and 4 percent for group of students</a:t>
            </a:r>
          </a:p>
          <a:p>
            <a:pPr algn="just"/>
            <a:r>
              <a:rPr lang="en-IN" dirty="0">
                <a:solidFill>
                  <a:schemeClr val="bg1"/>
                </a:solidFill>
              </a:rPr>
              <a:t>with benchmark disabilities.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124832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890" y="83713"/>
            <a:ext cx="10599312" cy="707857"/>
          </a:xfrm>
        </p:spPr>
        <p:txBody>
          <a:bodyPr>
            <a:normAutofit/>
          </a:bodyPr>
          <a:lstStyle/>
          <a:p>
            <a:r>
              <a:rPr lang="en-IN" sz="3600" b="1" u="sng" dirty="0" smtClean="0">
                <a:solidFill>
                  <a:srgbClr val="FF0000"/>
                </a:solidFill>
              </a:rPr>
              <a:t>The prescribed </a:t>
            </a:r>
            <a:r>
              <a:rPr lang="en-IN" sz="3600" b="1" u="sng" dirty="0" smtClean="0">
                <a:solidFill>
                  <a:srgbClr val="FFC000"/>
                </a:solidFill>
              </a:rPr>
              <a:t>10+2</a:t>
            </a:r>
            <a:r>
              <a:rPr lang="en-IN" sz="3600" b="1" u="sng" dirty="0" smtClean="0">
                <a:solidFill>
                  <a:srgbClr val="FF0000"/>
                </a:solidFill>
              </a:rPr>
              <a:t> curriculum of NCERT is mentioned</a:t>
            </a:r>
            <a:endParaRPr lang="en-IN" sz="3600" b="1" u="sng"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178863" cy="5723794"/>
          </a:xfrm>
        </p:spPr>
        <p:txBody>
          <a:bodyPr>
            <a:normAutofit/>
          </a:bodyPr>
          <a:lstStyle/>
          <a:p>
            <a:r>
              <a:rPr lang="en-IN" sz="2500" b="1" u="sng" dirty="0">
                <a:solidFill>
                  <a:srgbClr val="FFC000"/>
                </a:solidFill>
              </a:rPr>
              <a:t>NTSE </a:t>
            </a:r>
            <a:r>
              <a:rPr lang="en-IN" sz="2500" b="1" u="sng" dirty="0">
                <a:solidFill>
                  <a:srgbClr val="92D050"/>
                </a:solidFill>
              </a:rPr>
              <a:t>General Knowledge </a:t>
            </a:r>
            <a:r>
              <a:rPr lang="en-IN" sz="2500" b="1" u="sng" dirty="0" smtClean="0">
                <a:solidFill>
                  <a:srgbClr val="FFC000"/>
                </a:solidFill>
              </a:rPr>
              <a:t>Syllabus</a:t>
            </a:r>
          </a:p>
          <a:p>
            <a:endParaRPr lang="en-IN" sz="2100" b="1" u="sng" dirty="0" smtClean="0">
              <a:solidFill>
                <a:srgbClr val="FFC000"/>
              </a:solidFill>
            </a:endParaRPr>
          </a:p>
          <a:p>
            <a:r>
              <a:rPr lang="en-IN" sz="2100" b="1" dirty="0">
                <a:solidFill>
                  <a:srgbClr val="FFC000"/>
                </a:solidFill>
              </a:rPr>
              <a:t>There are </a:t>
            </a:r>
            <a:r>
              <a:rPr lang="en-IN" sz="2100" b="1" dirty="0">
                <a:solidFill>
                  <a:srgbClr val="92D050"/>
                </a:solidFill>
              </a:rPr>
              <a:t>6 chapters </a:t>
            </a:r>
            <a:r>
              <a:rPr lang="en-IN" sz="2100" b="1" dirty="0">
                <a:solidFill>
                  <a:srgbClr val="FFC000"/>
                </a:solidFill>
              </a:rPr>
              <a:t>to be covered in the NTSE 2021 General Knowledge </a:t>
            </a:r>
            <a:r>
              <a:rPr lang="en-IN" sz="2100" b="1" dirty="0" smtClean="0">
                <a:solidFill>
                  <a:srgbClr val="FFC000"/>
                </a:solidFill>
              </a:rPr>
              <a:t>Syllabus.</a:t>
            </a:r>
            <a:endParaRPr lang="en-IN" sz="2100" b="1" dirty="0" smtClean="0">
              <a:solidFill>
                <a:srgbClr val="FFC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90202" y="64596"/>
            <a:ext cx="1150281" cy="5664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769606453"/>
              </p:ext>
            </p:extLst>
          </p:nvPr>
        </p:nvGraphicFramePr>
        <p:xfrm>
          <a:off x="1364357" y="2762285"/>
          <a:ext cx="9184942" cy="1950392"/>
        </p:xfrm>
        <a:graphic>
          <a:graphicData uri="http://schemas.openxmlformats.org/drawingml/2006/table">
            <a:tbl>
              <a:tblPr/>
              <a:tblGrid>
                <a:gridCol w="4592471"/>
                <a:gridCol w="4592471"/>
              </a:tblGrid>
              <a:tr h="726503">
                <a:tc>
                  <a:txBody>
                    <a:bodyPr/>
                    <a:lstStyle/>
                    <a:p>
                      <a:pPr algn="ctr" fontAlgn="ctr"/>
                      <a:r>
                        <a:rPr lang="en-IN" sz="1900" b="1" dirty="0">
                          <a:solidFill>
                            <a:schemeClr val="bg1"/>
                          </a:solidFill>
                          <a:effectLst/>
                        </a:rPr>
                        <a:t>Abbreviations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1900" b="1">
                          <a:solidFill>
                            <a:schemeClr val="bg1"/>
                          </a:solidFill>
                          <a:effectLst/>
                        </a:rPr>
                        <a:t>Awards and Recognitions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618978">
                <a:tc>
                  <a:txBody>
                    <a:bodyPr/>
                    <a:lstStyle/>
                    <a:p>
                      <a:pPr algn="ctr" fontAlgn="ctr"/>
                      <a:r>
                        <a:rPr lang="en-IN" sz="1900" b="1">
                          <a:solidFill>
                            <a:schemeClr val="bg1"/>
                          </a:solidFill>
                          <a:effectLst/>
                        </a:rPr>
                        <a:t>Books and Authors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1900" b="1">
                          <a:solidFill>
                            <a:schemeClr val="bg1"/>
                          </a:solidFill>
                          <a:effectLst/>
                        </a:rPr>
                        <a:t>India</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r h="604911">
                <a:tc>
                  <a:txBody>
                    <a:bodyPr/>
                    <a:lstStyle/>
                    <a:p>
                      <a:pPr algn="ctr" fontAlgn="ctr"/>
                      <a:r>
                        <a:rPr lang="en-IN" sz="1900" b="1" dirty="0">
                          <a:solidFill>
                            <a:schemeClr val="bg1"/>
                          </a:solidFill>
                          <a:effectLst/>
                        </a:rPr>
                        <a:t>Sports</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c>
                  <a:txBody>
                    <a:bodyPr/>
                    <a:lstStyle/>
                    <a:p>
                      <a:pPr algn="ctr" fontAlgn="ctr"/>
                      <a:r>
                        <a:rPr lang="en-IN" sz="1900" b="1" dirty="0">
                          <a:solidFill>
                            <a:schemeClr val="bg1"/>
                          </a:solidFill>
                          <a:effectLst/>
                        </a:rPr>
                        <a:t>World</a:t>
                      </a:r>
                    </a:p>
                  </a:txBody>
                  <a:tcPr anchor="ctr">
                    <a:lnL w="9525" cap="flat" cmpd="sng" algn="ctr">
                      <a:solidFill>
                        <a:srgbClr val="DEE2E6"/>
                      </a:solidFill>
                      <a:prstDash val="solid"/>
                      <a:round/>
                      <a:headEnd type="none" w="med" len="med"/>
                      <a:tailEnd type="none" w="med" len="med"/>
                    </a:lnL>
                    <a:lnR w="9525" cap="flat" cmpd="sng" algn="ctr">
                      <a:solidFill>
                        <a:srgbClr val="DEE2E6"/>
                      </a:solidFill>
                      <a:prstDash val="solid"/>
                      <a:round/>
                      <a:headEnd type="none" w="med" len="med"/>
                      <a:tailEnd type="none" w="med" len="med"/>
                    </a:lnR>
                    <a:lnT w="9525" cap="flat" cmpd="sng" algn="ctr">
                      <a:solidFill>
                        <a:srgbClr val="DEE2E6"/>
                      </a:solidFill>
                      <a:prstDash val="solid"/>
                      <a:round/>
                      <a:headEnd type="none" w="med" len="med"/>
                      <a:tailEnd type="none" w="med" len="med"/>
                    </a:lnT>
                    <a:lnB w="9525" cap="flat" cmpd="sng" algn="ctr">
                      <a:solidFill>
                        <a:srgbClr val="DEE2E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678746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20966" cy="5687945"/>
          </a:xfrm>
        </p:spPr>
        <p:txBody>
          <a:bodyPr>
            <a:normAutofit/>
          </a:bodyPr>
          <a:lstStyle/>
          <a:p>
            <a:pPr algn="ctr"/>
            <a:r>
              <a:rPr lang="en-IN" sz="9600" b="1" dirty="0" smtClean="0">
                <a:solidFill>
                  <a:schemeClr val="bg1"/>
                </a:solidFill>
                <a:effectLst>
                  <a:outerShdw blurRad="38100" dist="38100" dir="2700000" algn="tl">
                    <a:srgbClr val="000000">
                      <a:alpha val="43137"/>
                    </a:srgbClr>
                  </a:outerShdw>
                </a:effectLst>
              </a:rPr>
              <a:t>Thank You!</a:t>
            </a:r>
            <a:r>
              <a:rPr lang="en-IN" sz="8800" b="1" dirty="0" smtClean="0">
                <a:solidFill>
                  <a:schemeClr val="bg1"/>
                </a:solidFill>
                <a:effectLst>
                  <a:outerShdw blurRad="38100" dist="38100" dir="2700000" algn="tl">
                    <a:srgbClr val="000000">
                      <a:alpha val="43137"/>
                    </a:srgbClr>
                  </a:outerShdw>
                </a:effectLst>
              </a:rPr>
              <a:t/>
            </a:r>
            <a:br>
              <a:rPr lang="en-IN" sz="8800" b="1" dirty="0" smtClean="0">
                <a:solidFill>
                  <a:schemeClr val="bg1"/>
                </a:solidFill>
                <a:effectLst>
                  <a:outerShdw blurRad="38100" dist="38100" dir="2700000" algn="tl">
                    <a:srgbClr val="000000">
                      <a:alpha val="43137"/>
                    </a:srgbClr>
                  </a:outerShdw>
                </a:effectLst>
              </a:rPr>
            </a:br>
            <a:r>
              <a:rPr lang="en-IN" sz="8200" b="1" dirty="0" smtClean="0">
                <a:solidFill>
                  <a:schemeClr val="bg1"/>
                </a:solidFill>
                <a:effectLst>
                  <a:outerShdw blurRad="38100" dist="38100" dir="2700000" algn="tl">
                    <a:srgbClr val="000000">
                      <a:alpha val="43137"/>
                    </a:srgbClr>
                  </a:outerShdw>
                </a:effectLst>
              </a:rPr>
              <a:t>Any Question?</a:t>
            </a:r>
            <a:endParaRPr lang="en-IN" sz="8200" dirty="0">
              <a:solidFill>
                <a:schemeClr val="bg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1545292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rPr>
              <a:t>SCHOLARSHIP</a:t>
            </a:r>
            <a:endParaRPr lang="en-IN" b="1" u="sng" dirty="0">
              <a:solidFill>
                <a:schemeClr val="bg1"/>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017031427"/>
              </p:ext>
            </p:extLst>
          </p:nvPr>
        </p:nvGraphicFramePr>
        <p:xfrm>
          <a:off x="913804" y="1446660"/>
          <a:ext cx="10331740" cy="3556238"/>
        </p:xfrm>
        <a:graphic>
          <a:graphicData uri="http://schemas.openxmlformats.org/drawingml/2006/table">
            <a:tbl>
              <a:tblPr>
                <a:tableStyleId>{284E427A-3D55-4303-BF80-6455036E1DE7}</a:tableStyleId>
              </a:tblPr>
              <a:tblGrid>
                <a:gridCol w="5502251"/>
                <a:gridCol w="4829489"/>
              </a:tblGrid>
              <a:tr h="899516">
                <a:tc>
                  <a:txBody>
                    <a:bodyPr/>
                    <a:lstStyle/>
                    <a:p>
                      <a:pPr algn="ctr"/>
                      <a:r>
                        <a:rPr lang="en-IN" sz="2500" b="1" u="none" spc="0" dirty="0" smtClean="0">
                          <a:solidFill>
                            <a:srgbClr val="FFC000"/>
                          </a:solidFill>
                          <a:effectLst>
                            <a:outerShdw blurRad="38100" dist="38100" dir="2700000" algn="tl">
                              <a:srgbClr val="000000">
                                <a:alpha val="43137"/>
                              </a:srgbClr>
                            </a:outerShdw>
                          </a:effectLst>
                        </a:rPr>
                        <a:t>Stage</a:t>
                      </a:r>
                      <a:endParaRPr lang="en-IN" sz="2500" b="1" u="none" spc="0" dirty="0">
                        <a:solidFill>
                          <a:srgbClr val="FFC000"/>
                        </a:solidFill>
                        <a:effectLst>
                          <a:outerShdw blurRad="38100" dist="38100" dir="2700000" algn="tl">
                            <a:srgbClr val="000000">
                              <a:alpha val="43137"/>
                            </a:srgbClr>
                          </a:outerShdw>
                        </a:effectLst>
                        <a:latin typeface="Arial" panose="020B0604020202020204" pitchFamily="34" charset="0"/>
                      </a:endParaRPr>
                    </a:p>
                  </a:txBody>
                  <a:tcPr marL="47625" marR="47625" marT="47625" marB="47625" anchor="ctr">
                    <a:solidFill>
                      <a:schemeClr val="tx1">
                        <a:lumMod val="95000"/>
                        <a:lumOff val="5000"/>
                      </a:schemeClr>
                    </a:solidFill>
                  </a:tcPr>
                </a:tc>
                <a:tc>
                  <a:txBody>
                    <a:bodyPr/>
                    <a:lstStyle/>
                    <a:p>
                      <a:pPr algn="ctr"/>
                      <a:r>
                        <a:rPr lang="en-IN" sz="2500" b="1" u="none" spc="0" dirty="0" smtClean="0">
                          <a:solidFill>
                            <a:srgbClr val="FFC000"/>
                          </a:solidFill>
                          <a:effectLst>
                            <a:outerShdw blurRad="38100" dist="38100" dir="2700000" algn="tl">
                              <a:srgbClr val="000000">
                                <a:alpha val="43137"/>
                              </a:srgbClr>
                            </a:outerShdw>
                          </a:effectLst>
                        </a:rPr>
                        <a:t>Rate of Scholarship</a:t>
                      </a:r>
                      <a:endParaRPr lang="en-IN" sz="2500" b="1" u="none" spc="0" dirty="0">
                        <a:solidFill>
                          <a:srgbClr val="FFC000"/>
                        </a:solidFill>
                        <a:effectLst>
                          <a:outerShdw blurRad="38100" dist="38100" dir="2700000" algn="tl">
                            <a:srgbClr val="000000">
                              <a:alpha val="43137"/>
                            </a:srgbClr>
                          </a:outerShdw>
                        </a:effectLst>
                        <a:latin typeface="Arial" panose="020B0604020202020204" pitchFamily="34" charset="0"/>
                      </a:endParaRPr>
                    </a:p>
                  </a:txBody>
                  <a:tcPr marL="47625" marR="47625" marT="47625" marB="47625" anchor="ctr">
                    <a:solidFill>
                      <a:schemeClr val="tx1">
                        <a:lumMod val="95000"/>
                        <a:lumOff val="5000"/>
                      </a:schemeClr>
                    </a:solidFill>
                  </a:tcPr>
                </a:tc>
              </a:tr>
              <a:tr h="857694">
                <a:tc>
                  <a:txBody>
                    <a:bodyPr/>
                    <a:lstStyle/>
                    <a:p>
                      <a:pPr algn="ctr"/>
                      <a:r>
                        <a:rPr lang="en-IN" sz="1800" b="1" i="0" u="none" strike="noStrike" kern="1200" baseline="0" dirty="0" smtClean="0">
                          <a:solidFill>
                            <a:schemeClr val="bg1"/>
                          </a:solidFill>
                          <a:latin typeface="+mn-lt"/>
                          <a:ea typeface="+mn-ea"/>
                          <a:cs typeface="+mn-cs"/>
                        </a:rPr>
                        <a:t>Higher Secondary level</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b="1" dirty="0" err="1">
                          <a:solidFill>
                            <a:schemeClr val="bg1"/>
                          </a:solidFill>
                          <a:effectLst>
                            <a:outerShdw blurRad="38100" dist="38100" dir="2700000" algn="tl">
                              <a:srgbClr val="000000">
                                <a:alpha val="43137"/>
                              </a:srgbClr>
                            </a:outerShdw>
                          </a:effectLst>
                        </a:rPr>
                        <a:t>Rs</a:t>
                      </a:r>
                      <a:r>
                        <a:rPr lang="en-IN" b="1" dirty="0">
                          <a:solidFill>
                            <a:schemeClr val="bg1"/>
                          </a:solidFill>
                          <a:effectLst>
                            <a:outerShdw blurRad="38100" dist="38100" dir="2700000" algn="tl">
                              <a:srgbClr val="000000">
                                <a:alpha val="43137"/>
                              </a:srgbClr>
                            </a:outerShdw>
                          </a:effectLst>
                        </a:rPr>
                        <a:t>. </a:t>
                      </a:r>
                      <a:r>
                        <a:rPr lang="en-IN" b="1" dirty="0" smtClean="0">
                          <a:solidFill>
                            <a:schemeClr val="bg1"/>
                          </a:solidFill>
                          <a:effectLst>
                            <a:outerShdw blurRad="38100" dist="38100" dir="2700000" algn="tl">
                              <a:srgbClr val="000000">
                                <a:alpha val="43137"/>
                              </a:srgbClr>
                            </a:outerShdw>
                          </a:effectLst>
                        </a:rPr>
                        <a:t>1250/- P.M</a:t>
                      </a:r>
                      <a:endParaRPr lang="en-IN" b="1" dirty="0">
                        <a:solidFill>
                          <a:schemeClr val="bg1"/>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r h="746161">
                <a:tc>
                  <a:txBody>
                    <a:bodyPr/>
                    <a:lstStyle/>
                    <a:p>
                      <a:pPr algn="ctr"/>
                      <a:r>
                        <a:rPr lang="en-IN" b="1" dirty="0">
                          <a:solidFill>
                            <a:schemeClr val="bg1"/>
                          </a:solidFill>
                          <a:effectLst/>
                        </a:rPr>
                        <a:t> </a:t>
                      </a:r>
                      <a:r>
                        <a:rPr lang="en-IN" sz="1800" b="1" i="0" u="none" strike="noStrike" kern="1200" baseline="0" dirty="0" smtClean="0">
                          <a:solidFill>
                            <a:schemeClr val="bg1"/>
                          </a:solidFill>
                          <a:latin typeface="+mn-lt"/>
                          <a:ea typeface="+mn-ea"/>
                          <a:cs typeface="+mn-cs"/>
                        </a:rPr>
                        <a:t>Graduate and Post Graduate</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b="1" dirty="0" err="1" smtClean="0">
                          <a:solidFill>
                            <a:schemeClr val="bg1"/>
                          </a:solidFill>
                          <a:effectLst>
                            <a:outerShdw blurRad="38100" dist="38100" dir="2700000" algn="tl">
                              <a:srgbClr val="000000">
                                <a:alpha val="43137"/>
                              </a:srgbClr>
                            </a:outerShdw>
                          </a:effectLst>
                        </a:rPr>
                        <a:t>Rs</a:t>
                      </a:r>
                      <a:r>
                        <a:rPr lang="en-IN" b="1" dirty="0" smtClean="0">
                          <a:solidFill>
                            <a:schemeClr val="bg1"/>
                          </a:solidFill>
                          <a:effectLst>
                            <a:outerShdw blurRad="38100" dist="38100" dir="2700000" algn="tl">
                              <a:srgbClr val="000000">
                                <a:alpha val="43137"/>
                              </a:srgbClr>
                            </a:outerShdw>
                          </a:effectLst>
                        </a:rPr>
                        <a:t>. 2000/- P.M</a:t>
                      </a:r>
                      <a:endParaRPr lang="en-IN" b="1" dirty="0" smtClean="0">
                        <a:solidFill>
                          <a:schemeClr val="bg1"/>
                        </a:solidFill>
                        <a:effectLst>
                          <a:outerShdw blurRad="38100" dist="38100" dir="2700000" algn="tl">
                            <a:srgbClr val="000000">
                              <a:alpha val="43137"/>
                            </a:srgbClr>
                          </a:outerShdw>
                        </a:effectLst>
                        <a:latin typeface="Verdana" panose="020B0604030504040204" pitchFamily="34" charset="0"/>
                      </a:endParaRPr>
                    </a:p>
                    <a:p>
                      <a:pPr algn="ctr"/>
                      <a:r>
                        <a:rPr lang="en-IN" b="1" dirty="0">
                          <a:solidFill>
                            <a:schemeClr val="bg1"/>
                          </a:solidFill>
                          <a:effectLst>
                            <a:outerShdw blurRad="38100" dist="38100" dir="2700000" algn="tl">
                              <a:srgbClr val="000000">
                                <a:alpha val="43137"/>
                              </a:srgbClr>
                            </a:outerShdw>
                          </a:effectLst>
                        </a:rPr>
                        <a:t> </a:t>
                      </a:r>
                      <a:endParaRPr lang="en-IN" b="1" dirty="0">
                        <a:solidFill>
                          <a:schemeClr val="bg1"/>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r h="1052867">
                <a:tc>
                  <a:txBody>
                    <a:bodyPr/>
                    <a:lstStyle/>
                    <a:p>
                      <a:pPr algn="ctr"/>
                      <a:r>
                        <a:rPr lang="en-IN" sz="1800" b="1" i="0" u="none" strike="noStrike" kern="1200" baseline="0" dirty="0" smtClean="0">
                          <a:solidFill>
                            <a:schemeClr val="bg1"/>
                          </a:solidFill>
                          <a:latin typeface="+mn-lt"/>
                          <a:ea typeface="+mn-ea"/>
                          <a:cs typeface="+mn-cs"/>
                        </a:rPr>
                        <a:t>For Ph.D. degree (four years)</a:t>
                      </a:r>
                      <a:endParaRPr lang="en-IN" b="1" dirty="0">
                        <a:solidFill>
                          <a:schemeClr val="bg1"/>
                        </a:solidFill>
                        <a:effectLst/>
                        <a:latin typeface="Verdana" panose="020B0604030504040204" pitchFamily="34" charset="0"/>
                      </a:endParaRPr>
                    </a:p>
                  </a:txBody>
                  <a:tcPr marL="47625" marR="47625" marT="47625" marB="47625" anchor="ctr">
                    <a:solidFill>
                      <a:schemeClr val="tx1">
                        <a:lumMod val="95000"/>
                        <a:lumOff val="5000"/>
                      </a:schemeClr>
                    </a:solidFill>
                  </a:tcPr>
                </a:tc>
                <a:tc>
                  <a:txBody>
                    <a:bodyPr/>
                    <a:lstStyle/>
                    <a:p>
                      <a:pPr algn="ctr"/>
                      <a:r>
                        <a:rPr lang="en-IN" b="1" dirty="0" smtClean="0">
                          <a:solidFill>
                            <a:schemeClr val="bg1"/>
                          </a:solidFill>
                          <a:effectLst>
                            <a:outerShdw blurRad="38100" dist="38100" dir="2700000" algn="tl">
                              <a:srgbClr val="000000">
                                <a:alpha val="43137"/>
                              </a:srgbClr>
                            </a:outerShdw>
                          </a:effectLst>
                        </a:rPr>
                        <a:t>As per UGC Norms</a:t>
                      </a:r>
                      <a:endParaRPr lang="en-IN" b="1" dirty="0">
                        <a:solidFill>
                          <a:schemeClr val="bg1"/>
                        </a:solidFill>
                        <a:effectLst>
                          <a:outerShdw blurRad="38100" dist="38100" dir="2700000" algn="tl">
                            <a:srgbClr val="000000">
                              <a:alpha val="43137"/>
                            </a:srgbClr>
                          </a:outerShdw>
                        </a:effectLst>
                        <a:latin typeface="Verdana" panose="020B0604030504040204" pitchFamily="34" charset="0"/>
                      </a:endParaRPr>
                    </a:p>
                  </a:txBody>
                  <a:tcPr marL="47625" marR="47625" marT="47625" marB="47625" anchor="ctr">
                    <a:solidFill>
                      <a:schemeClr val="tx1">
                        <a:lumMod val="95000"/>
                        <a:lumOff val="5000"/>
                      </a:schemeClr>
                    </a:solidFill>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252816840"/>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ELIGIBILITY - 2021</a:t>
            </a:r>
          </a:p>
        </p:txBody>
      </p:sp>
      <p:sp>
        <p:nvSpPr>
          <p:cNvPr id="3" name="Subtitle 2"/>
          <p:cNvSpPr>
            <a:spLocks noGrp="1"/>
          </p:cNvSpPr>
          <p:nvPr>
            <p:ph type="subTitle" idx="1"/>
          </p:nvPr>
        </p:nvSpPr>
        <p:spPr>
          <a:xfrm>
            <a:off x="553791" y="1004552"/>
            <a:ext cx="11204620" cy="5718219"/>
          </a:xfrm>
        </p:spPr>
        <p:txBody>
          <a:bodyPr>
            <a:normAutofit fontScale="92500"/>
          </a:bodyPr>
          <a:lstStyle/>
          <a:p>
            <a:pPr algn="just"/>
            <a:r>
              <a:rPr lang="en-IN" sz="2000" dirty="0">
                <a:solidFill>
                  <a:schemeClr val="bg1"/>
                </a:solidFill>
              </a:rPr>
              <a:t>The NTSE exam is divided into two sections. The state board administers stage one of the NTSE test, while NCERT administers stage two. To take the NTSE 2021, candidates must meet the eligibility </a:t>
            </a:r>
            <a:r>
              <a:rPr lang="en-IN" sz="2000" dirty="0" smtClean="0">
                <a:solidFill>
                  <a:schemeClr val="bg1"/>
                </a:solidFill>
              </a:rPr>
              <a:t>requirements</a:t>
            </a:r>
          </a:p>
          <a:p>
            <a:pPr algn="just"/>
            <a:r>
              <a:rPr lang="en-IN" sz="2500" b="1" u="sng" dirty="0" smtClean="0">
                <a:solidFill>
                  <a:srgbClr val="FF0000"/>
                </a:solidFill>
              </a:rPr>
              <a:t>Stage 1: </a:t>
            </a:r>
          </a:p>
          <a:p>
            <a:pPr algn="just"/>
            <a:r>
              <a:rPr lang="en-IN" dirty="0" smtClean="0">
                <a:solidFill>
                  <a:schemeClr val="bg1"/>
                </a:solidFill>
              </a:rPr>
              <a:t>Stage </a:t>
            </a:r>
            <a:r>
              <a:rPr lang="en-IN" dirty="0">
                <a:solidFill>
                  <a:schemeClr val="bg1"/>
                </a:solidFill>
              </a:rPr>
              <a:t>1 </a:t>
            </a:r>
            <a:r>
              <a:rPr lang="en-IN" dirty="0" smtClean="0">
                <a:solidFill>
                  <a:schemeClr val="bg1"/>
                </a:solidFill>
              </a:rPr>
              <a:t>of </a:t>
            </a:r>
            <a:r>
              <a:rPr lang="en-IN" dirty="0">
                <a:solidFill>
                  <a:schemeClr val="bg1"/>
                </a:solidFill>
              </a:rPr>
              <a:t>the </a:t>
            </a:r>
            <a:r>
              <a:rPr lang="en-IN" b="1" dirty="0" smtClean="0">
                <a:solidFill>
                  <a:schemeClr val="bg1"/>
                </a:solidFill>
                <a:hlinkClick r:id="rId2"/>
              </a:rPr>
              <a:t>NTSE</a:t>
            </a:r>
            <a:r>
              <a:rPr lang="en-IN" dirty="0" smtClean="0">
                <a:solidFill>
                  <a:schemeClr val="bg1"/>
                </a:solidFill>
              </a:rPr>
              <a:t> will </a:t>
            </a:r>
            <a:r>
              <a:rPr lang="en-IN" dirty="0">
                <a:solidFill>
                  <a:schemeClr val="bg1"/>
                </a:solidFill>
              </a:rPr>
              <a:t>be held at the state level </a:t>
            </a:r>
            <a:r>
              <a:rPr lang="en-IN" dirty="0" smtClean="0">
                <a:solidFill>
                  <a:schemeClr val="bg1"/>
                </a:solidFill>
              </a:rPr>
              <a:t>exam.</a:t>
            </a:r>
          </a:p>
          <a:p>
            <a:pPr algn="just"/>
            <a:r>
              <a:rPr lang="en-IN" b="1" u="sng" dirty="0">
                <a:solidFill>
                  <a:srgbClr val="FF0000"/>
                </a:solidFill>
              </a:rPr>
              <a:t>Stage </a:t>
            </a:r>
            <a:r>
              <a:rPr lang="en-IN" b="1" u="sng" dirty="0" smtClean="0">
                <a:solidFill>
                  <a:srgbClr val="FF0000"/>
                </a:solidFill>
              </a:rPr>
              <a:t>2: </a:t>
            </a:r>
            <a:endParaRPr lang="en-IN" b="1" u="sng" dirty="0">
              <a:solidFill>
                <a:srgbClr val="FF0000"/>
              </a:solidFill>
            </a:endParaRPr>
          </a:p>
          <a:p>
            <a:pPr algn="just"/>
            <a:r>
              <a:rPr lang="en-IN" b="1" dirty="0" smtClean="0">
                <a:solidFill>
                  <a:schemeClr val="bg1"/>
                </a:solidFill>
              </a:rPr>
              <a:t>stage </a:t>
            </a:r>
            <a:r>
              <a:rPr lang="en-IN" b="1" dirty="0">
                <a:solidFill>
                  <a:schemeClr val="bg1"/>
                </a:solidFill>
              </a:rPr>
              <a:t>2 exam will be conducted at the national level</a:t>
            </a:r>
            <a:r>
              <a:rPr lang="en-IN" b="1" dirty="0" smtClean="0">
                <a:solidFill>
                  <a:schemeClr val="bg1"/>
                </a:solidFill>
              </a:rPr>
              <a:t>.</a:t>
            </a:r>
          </a:p>
          <a:p>
            <a:r>
              <a:rPr lang="en-IN" b="1" dirty="0">
                <a:solidFill>
                  <a:srgbClr val="FFC000"/>
                </a:solidFill>
              </a:rPr>
              <a:t>NCERT has prescribed the age limit for open school students to appear in the </a:t>
            </a:r>
            <a:r>
              <a:rPr lang="en-IN" b="1" dirty="0" smtClean="0">
                <a:solidFill>
                  <a:srgbClr val="FFC000"/>
                </a:solidFill>
              </a:rPr>
              <a:t>NTSE</a:t>
            </a:r>
          </a:p>
          <a:p>
            <a:pPr algn="just"/>
            <a:r>
              <a:rPr lang="en-IN" dirty="0" smtClean="0">
                <a:solidFill>
                  <a:schemeClr val="bg1"/>
                </a:solidFill>
              </a:rPr>
              <a:t> </a:t>
            </a:r>
            <a:r>
              <a:rPr lang="en-IN" b="1" dirty="0">
                <a:solidFill>
                  <a:srgbClr val="FF0000"/>
                </a:solidFill>
              </a:rPr>
              <a:t>S</a:t>
            </a:r>
            <a:r>
              <a:rPr lang="en-IN" b="1" dirty="0" smtClean="0">
                <a:solidFill>
                  <a:srgbClr val="FF0000"/>
                </a:solidFill>
              </a:rPr>
              <a:t>tage </a:t>
            </a:r>
            <a:r>
              <a:rPr lang="en-IN" b="1" dirty="0">
                <a:solidFill>
                  <a:srgbClr val="FF0000"/>
                </a:solidFill>
              </a:rPr>
              <a:t>1. </a:t>
            </a:r>
            <a:r>
              <a:rPr lang="en-IN" dirty="0">
                <a:solidFill>
                  <a:schemeClr val="bg1"/>
                </a:solidFill>
              </a:rPr>
              <a:t>Open students should be below the age of 18 </a:t>
            </a:r>
            <a:r>
              <a:rPr lang="en-IN" dirty="0" smtClean="0">
                <a:solidFill>
                  <a:schemeClr val="bg1"/>
                </a:solidFill>
              </a:rPr>
              <a:t>years. This </a:t>
            </a:r>
            <a:r>
              <a:rPr lang="en-IN" dirty="0">
                <a:solidFill>
                  <a:schemeClr val="bg1"/>
                </a:solidFill>
              </a:rPr>
              <a:t>age limit is applicable for both </a:t>
            </a:r>
            <a:r>
              <a:rPr lang="en-IN" dirty="0" smtClean="0">
                <a:solidFill>
                  <a:schemeClr val="bg1"/>
                </a:solidFill>
              </a:rPr>
              <a:t>Indian </a:t>
            </a:r>
            <a:r>
              <a:rPr lang="en-IN" dirty="0">
                <a:solidFill>
                  <a:schemeClr val="bg1"/>
                </a:solidFill>
              </a:rPr>
              <a:t>students as well as for students of Indian origin studying abroad</a:t>
            </a:r>
            <a:r>
              <a:rPr lang="en-IN" dirty="0" smtClean="0">
                <a:solidFill>
                  <a:schemeClr val="bg1"/>
                </a:solidFill>
              </a:rPr>
              <a:t>.</a:t>
            </a:r>
          </a:p>
          <a:p>
            <a:pPr marL="342900" indent="-342900" algn="l">
              <a:buFont typeface="Arial" panose="020B0604020202020204" pitchFamily="34" charset="0"/>
              <a:buChar char="•"/>
            </a:pPr>
            <a:r>
              <a:rPr lang="en-IN" dirty="0">
                <a:solidFill>
                  <a:schemeClr val="bg1"/>
                </a:solidFill>
              </a:rPr>
              <a:t>Students studying in class 10th from recognised schools are eligible to appear in NTSE stage 1.</a:t>
            </a:r>
          </a:p>
          <a:p>
            <a:pPr marL="342900" indent="-342900" algn="l">
              <a:buFont typeface="Arial" panose="020B0604020202020204" pitchFamily="34" charset="0"/>
              <a:buChar char="•"/>
            </a:pPr>
            <a:r>
              <a:rPr lang="en-IN" dirty="0" err="1">
                <a:solidFill>
                  <a:schemeClr val="bg1"/>
                </a:solidFill>
              </a:rPr>
              <a:t>Kendriya</a:t>
            </a:r>
            <a:r>
              <a:rPr lang="en-IN" dirty="0">
                <a:solidFill>
                  <a:schemeClr val="bg1"/>
                </a:solidFill>
              </a:rPr>
              <a:t> </a:t>
            </a:r>
            <a:r>
              <a:rPr lang="en-IN" dirty="0" err="1">
                <a:solidFill>
                  <a:schemeClr val="bg1"/>
                </a:solidFill>
              </a:rPr>
              <a:t>Vidyalaya</a:t>
            </a:r>
            <a:r>
              <a:rPr lang="en-IN" dirty="0">
                <a:solidFill>
                  <a:schemeClr val="bg1"/>
                </a:solidFill>
              </a:rPr>
              <a:t>, </a:t>
            </a:r>
            <a:r>
              <a:rPr lang="en-IN" dirty="0" err="1">
                <a:solidFill>
                  <a:schemeClr val="bg1"/>
                </a:solidFill>
              </a:rPr>
              <a:t>Navodaya</a:t>
            </a:r>
            <a:r>
              <a:rPr lang="en-IN" dirty="0">
                <a:solidFill>
                  <a:schemeClr val="bg1"/>
                </a:solidFill>
              </a:rPr>
              <a:t> </a:t>
            </a:r>
            <a:r>
              <a:rPr lang="en-IN" dirty="0" err="1">
                <a:solidFill>
                  <a:schemeClr val="bg1"/>
                </a:solidFill>
              </a:rPr>
              <a:t>Vidyalaya</a:t>
            </a:r>
            <a:r>
              <a:rPr lang="en-IN" dirty="0">
                <a:solidFill>
                  <a:schemeClr val="bg1"/>
                </a:solidFill>
              </a:rPr>
              <a:t>, and </a:t>
            </a:r>
            <a:r>
              <a:rPr lang="en-IN" dirty="0" err="1">
                <a:solidFill>
                  <a:schemeClr val="bg1"/>
                </a:solidFill>
              </a:rPr>
              <a:t>Sainik</a:t>
            </a:r>
            <a:r>
              <a:rPr lang="en-IN" dirty="0">
                <a:solidFill>
                  <a:schemeClr val="bg1"/>
                </a:solidFill>
              </a:rPr>
              <a:t> School students can apply for NTSE from the state where their school is located. There will be no domicile restrictions for them.</a:t>
            </a:r>
          </a:p>
          <a:p>
            <a:pPr marL="342900" indent="-342900" algn="l">
              <a:buFont typeface="Arial" panose="020B0604020202020204" pitchFamily="34" charset="0"/>
              <a:buChar char="•"/>
            </a:pPr>
            <a:r>
              <a:rPr lang="en-IN" dirty="0">
                <a:solidFill>
                  <a:schemeClr val="bg1"/>
                </a:solidFill>
              </a:rPr>
              <a:t>Open and Distance Learning (ODL) students are also eligible to appear in the NTSE stage 1. They must not be employed anywhere. They must be appearing in 10th exam for the first time.</a:t>
            </a:r>
          </a:p>
          <a:p>
            <a:pPr algn="just"/>
            <a:endParaRPr lang="en-IN" b="1" dirty="0" smtClean="0">
              <a:solidFill>
                <a:schemeClr val="bg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26734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ELIGIBILITY - 2021</a:t>
            </a:r>
          </a:p>
        </p:txBody>
      </p:sp>
      <p:sp>
        <p:nvSpPr>
          <p:cNvPr id="3" name="Subtitle 2"/>
          <p:cNvSpPr>
            <a:spLocks noGrp="1"/>
          </p:cNvSpPr>
          <p:nvPr>
            <p:ph type="subTitle" idx="1"/>
          </p:nvPr>
        </p:nvSpPr>
        <p:spPr>
          <a:xfrm>
            <a:off x="553791" y="1004552"/>
            <a:ext cx="11204620" cy="5718219"/>
          </a:xfrm>
        </p:spPr>
        <p:txBody>
          <a:bodyPr>
            <a:normAutofit/>
          </a:bodyPr>
          <a:lstStyle/>
          <a:p>
            <a:r>
              <a:rPr lang="en-IN" sz="2700" b="1" u="sng" dirty="0">
                <a:solidFill>
                  <a:schemeClr val="bg1"/>
                </a:solidFill>
              </a:rPr>
              <a:t>NTSE Eligibility Criteria 2021 </a:t>
            </a:r>
            <a:r>
              <a:rPr lang="en-IN" sz="2700" b="1" u="sng" dirty="0">
                <a:solidFill>
                  <a:srgbClr val="FF0000"/>
                </a:solidFill>
              </a:rPr>
              <a:t>(Stage 2) </a:t>
            </a:r>
            <a:r>
              <a:rPr lang="en-IN" sz="2700" b="1" u="sng" dirty="0">
                <a:solidFill>
                  <a:schemeClr val="bg1"/>
                </a:solidFill>
              </a:rPr>
              <a:t>for </a:t>
            </a:r>
            <a:r>
              <a:rPr lang="en-IN" sz="2700" b="1" u="sng" dirty="0">
                <a:solidFill>
                  <a:srgbClr val="00B0F0"/>
                </a:solidFill>
              </a:rPr>
              <a:t>Indian</a:t>
            </a:r>
            <a:r>
              <a:rPr lang="en-IN" sz="2700" b="1" u="sng" dirty="0">
                <a:solidFill>
                  <a:schemeClr val="bg1"/>
                </a:solidFill>
              </a:rPr>
              <a:t> students</a:t>
            </a:r>
          </a:p>
          <a:p>
            <a:pPr algn="just"/>
            <a:r>
              <a:rPr lang="en-IN" sz="2500" b="1" u="sng" dirty="0" smtClean="0">
                <a:solidFill>
                  <a:srgbClr val="FF0000"/>
                </a:solidFill>
              </a:rPr>
              <a:t>Stage 2: </a:t>
            </a:r>
          </a:p>
          <a:p>
            <a:pPr algn="just"/>
            <a:r>
              <a:rPr lang="en-IN" b="1" dirty="0">
                <a:solidFill>
                  <a:schemeClr val="bg1"/>
                </a:solidFill>
              </a:rPr>
              <a:t>Students who will successfully qualify </a:t>
            </a:r>
            <a:r>
              <a:rPr lang="en-IN" b="1" dirty="0">
                <a:solidFill>
                  <a:srgbClr val="FF0000"/>
                </a:solidFill>
              </a:rPr>
              <a:t>S</a:t>
            </a:r>
            <a:r>
              <a:rPr lang="en-IN" b="1" dirty="0" smtClean="0">
                <a:solidFill>
                  <a:srgbClr val="FF0000"/>
                </a:solidFill>
              </a:rPr>
              <a:t>tage </a:t>
            </a:r>
            <a:r>
              <a:rPr lang="en-IN" b="1" dirty="0">
                <a:solidFill>
                  <a:srgbClr val="FF0000"/>
                </a:solidFill>
              </a:rPr>
              <a:t>1</a:t>
            </a:r>
            <a:r>
              <a:rPr lang="en-IN" b="1" dirty="0">
                <a:solidFill>
                  <a:schemeClr val="bg1"/>
                </a:solidFill>
              </a:rPr>
              <a:t> will be eligible to appear in the </a:t>
            </a:r>
            <a:r>
              <a:rPr lang="en-IN" b="1" dirty="0">
                <a:solidFill>
                  <a:srgbClr val="FF0000"/>
                </a:solidFill>
              </a:rPr>
              <a:t>S</a:t>
            </a:r>
            <a:r>
              <a:rPr lang="en-IN" b="1" dirty="0" smtClean="0">
                <a:solidFill>
                  <a:srgbClr val="FF0000"/>
                </a:solidFill>
              </a:rPr>
              <a:t>tage </a:t>
            </a:r>
            <a:r>
              <a:rPr lang="en-IN" b="1" dirty="0">
                <a:solidFill>
                  <a:srgbClr val="FF0000"/>
                </a:solidFill>
              </a:rPr>
              <a:t>2 </a:t>
            </a:r>
            <a:r>
              <a:rPr lang="en-IN" b="1" dirty="0">
                <a:solidFill>
                  <a:schemeClr val="bg1"/>
                </a:solidFill>
              </a:rPr>
              <a:t>exam</a:t>
            </a:r>
            <a:r>
              <a:rPr lang="en-IN" b="1" dirty="0" smtClean="0">
                <a:solidFill>
                  <a:schemeClr val="bg1"/>
                </a:solidFill>
              </a:rPr>
              <a:t>.</a:t>
            </a:r>
          </a:p>
          <a:p>
            <a:pPr marL="342900" indent="-342900" algn="l">
              <a:buFont typeface="Arial" panose="020B0604020202020204" pitchFamily="34" charset="0"/>
              <a:buChar char="•"/>
            </a:pPr>
            <a:r>
              <a:rPr lang="en-IN" b="1" dirty="0">
                <a:solidFill>
                  <a:schemeClr val="bg1"/>
                </a:solidFill>
              </a:rPr>
              <a:t>Firstly, students have to score minimum qualifying marks in the </a:t>
            </a:r>
            <a:r>
              <a:rPr lang="en-IN" b="1" dirty="0">
                <a:solidFill>
                  <a:srgbClr val="FF0000"/>
                </a:solidFill>
              </a:rPr>
              <a:t>stage 1</a:t>
            </a:r>
            <a:r>
              <a:rPr lang="en-IN" b="1" dirty="0">
                <a:solidFill>
                  <a:schemeClr val="bg1"/>
                </a:solidFill>
              </a:rPr>
              <a:t> exam to qualify for </a:t>
            </a:r>
            <a:r>
              <a:rPr lang="en-IN" b="1" dirty="0">
                <a:solidFill>
                  <a:srgbClr val="FF0000"/>
                </a:solidFill>
              </a:rPr>
              <a:t>stage 2</a:t>
            </a:r>
            <a:r>
              <a:rPr lang="en-IN" b="1" dirty="0">
                <a:solidFill>
                  <a:schemeClr val="bg1"/>
                </a:solidFill>
              </a:rPr>
              <a:t>.</a:t>
            </a:r>
          </a:p>
          <a:p>
            <a:pPr marL="342900" indent="-342900" algn="l">
              <a:buFont typeface="Arial" panose="020B0604020202020204" pitchFamily="34" charset="0"/>
              <a:buChar char="•"/>
            </a:pPr>
            <a:r>
              <a:rPr lang="en-IN" b="1" dirty="0">
                <a:solidFill>
                  <a:schemeClr val="bg1"/>
                </a:solidFill>
              </a:rPr>
              <a:t>All the states will release the NTSE cut off for their respective states along with the NTSE result 2021.</a:t>
            </a:r>
          </a:p>
          <a:p>
            <a:pPr marL="342900" indent="-342900" algn="l">
              <a:buFont typeface="Arial" panose="020B0604020202020204" pitchFamily="34" charset="0"/>
              <a:buChar char="•"/>
            </a:pPr>
            <a:r>
              <a:rPr lang="en-IN" b="1" dirty="0">
                <a:solidFill>
                  <a:schemeClr val="bg1"/>
                </a:solidFill>
              </a:rPr>
              <a:t>Students should obtain section-wise and category-wise </a:t>
            </a:r>
            <a:r>
              <a:rPr lang="en-IN" b="1" dirty="0" err="1">
                <a:solidFill>
                  <a:schemeClr val="bg1"/>
                </a:solidFill>
              </a:rPr>
              <a:t>cutoff</a:t>
            </a:r>
            <a:r>
              <a:rPr lang="en-IN" b="1" dirty="0">
                <a:solidFill>
                  <a:schemeClr val="bg1"/>
                </a:solidFill>
              </a:rPr>
              <a:t> to get selected for the </a:t>
            </a:r>
            <a:r>
              <a:rPr lang="en-IN" b="1" dirty="0">
                <a:solidFill>
                  <a:srgbClr val="FF0000"/>
                </a:solidFill>
              </a:rPr>
              <a:t>stage 2 </a:t>
            </a:r>
            <a:r>
              <a:rPr lang="en-IN" b="1" dirty="0">
                <a:solidFill>
                  <a:schemeClr val="bg1"/>
                </a:solidFill>
              </a:rPr>
              <a:t>exam.</a:t>
            </a:r>
          </a:p>
          <a:p>
            <a:pPr marL="342900" indent="-342900" algn="l">
              <a:buFont typeface="Arial" panose="020B0604020202020204" pitchFamily="34" charset="0"/>
              <a:buChar char="•"/>
            </a:pPr>
            <a:r>
              <a:rPr lang="en-IN" b="1" dirty="0">
                <a:solidFill>
                  <a:schemeClr val="bg1"/>
                </a:solidFill>
              </a:rPr>
              <a:t>This should be noted that, If a student attains </a:t>
            </a:r>
            <a:r>
              <a:rPr lang="en-IN" b="1" dirty="0" err="1">
                <a:solidFill>
                  <a:schemeClr val="bg1"/>
                </a:solidFill>
              </a:rPr>
              <a:t>cutoff</a:t>
            </a:r>
            <a:r>
              <a:rPr lang="en-IN" b="1" dirty="0">
                <a:solidFill>
                  <a:schemeClr val="bg1"/>
                </a:solidFill>
              </a:rPr>
              <a:t> marks but fails to qualify any of the sections, then he/she will not be selected for the NTSE </a:t>
            </a:r>
            <a:r>
              <a:rPr lang="en-IN" b="1" dirty="0">
                <a:solidFill>
                  <a:srgbClr val="FF0000"/>
                </a:solidFill>
              </a:rPr>
              <a:t>stage 2 </a:t>
            </a:r>
            <a:r>
              <a:rPr lang="en-IN" b="1" dirty="0">
                <a:solidFill>
                  <a:schemeClr val="bg1"/>
                </a:solidFill>
              </a:rPr>
              <a:t>exam.</a:t>
            </a:r>
          </a:p>
          <a:p>
            <a:pPr marL="342900" indent="-342900" algn="l">
              <a:buFont typeface="Arial" panose="020B0604020202020204" pitchFamily="34" charset="0"/>
              <a:buChar char="•"/>
            </a:pPr>
            <a:endParaRPr lang="en-IN" b="1" dirty="0" smtClean="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117060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a:solidFill>
                  <a:schemeClr val="bg1"/>
                </a:solidFill>
                <a:effectLst>
                  <a:outerShdw blurRad="38100" dist="38100" dir="2700000" algn="tl">
                    <a:srgbClr val="000000">
                      <a:alpha val="43137"/>
                    </a:srgbClr>
                  </a:outerShdw>
                </a:effectLst>
              </a:rPr>
              <a:t>ELIGIBILITY - 2021</a:t>
            </a:r>
          </a:p>
        </p:txBody>
      </p:sp>
      <p:sp>
        <p:nvSpPr>
          <p:cNvPr id="3" name="Subtitle 2"/>
          <p:cNvSpPr>
            <a:spLocks noGrp="1"/>
          </p:cNvSpPr>
          <p:nvPr>
            <p:ph type="subTitle" idx="1"/>
          </p:nvPr>
        </p:nvSpPr>
        <p:spPr>
          <a:xfrm>
            <a:off x="423081" y="1004552"/>
            <a:ext cx="11382232" cy="5718219"/>
          </a:xfrm>
        </p:spPr>
        <p:txBody>
          <a:bodyPr>
            <a:normAutofit/>
          </a:bodyPr>
          <a:lstStyle/>
          <a:p>
            <a:r>
              <a:rPr lang="en-IN" sz="2800" b="1" u="sng" dirty="0">
                <a:solidFill>
                  <a:schemeClr val="bg1"/>
                </a:solidFill>
              </a:rPr>
              <a:t>NTSE Eligibility Criteria 2021 for </a:t>
            </a:r>
            <a:r>
              <a:rPr lang="en-IN" sz="2800" b="1" u="sng" dirty="0">
                <a:solidFill>
                  <a:srgbClr val="FF0000"/>
                </a:solidFill>
              </a:rPr>
              <a:t>Stage 2</a:t>
            </a:r>
            <a:r>
              <a:rPr lang="en-IN" sz="2800" b="1" u="sng" dirty="0">
                <a:solidFill>
                  <a:schemeClr val="bg1"/>
                </a:solidFill>
              </a:rPr>
              <a:t> (Students Studying </a:t>
            </a:r>
            <a:r>
              <a:rPr lang="en-IN" sz="2800" b="1" u="sng" dirty="0">
                <a:solidFill>
                  <a:srgbClr val="00B0F0"/>
                </a:solidFill>
              </a:rPr>
              <a:t>Abroad</a:t>
            </a:r>
            <a:r>
              <a:rPr lang="en-IN" sz="2800" b="1" u="sng" dirty="0">
                <a:solidFill>
                  <a:schemeClr val="bg1"/>
                </a:solidFill>
              </a:rPr>
              <a:t>)</a:t>
            </a:r>
          </a:p>
          <a:p>
            <a:pPr algn="just"/>
            <a:r>
              <a:rPr lang="en-IN" sz="2500" b="1" dirty="0">
                <a:solidFill>
                  <a:schemeClr val="bg1"/>
                </a:solidFill>
              </a:rPr>
              <a:t>NTSE </a:t>
            </a:r>
            <a:r>
              <a:rPr lang="en-IN" sz="2500" b="1" dirty="0">
                <a:solidFill>
                  <a:srgbClr val="FF0000"/>
                </a:solidFill>
              </a:rPr>
              <a:t>S</a:t>
            </a:r>
            <a:r>
              <a:rPr lang="en-IN" sz="2500" b="1" dirty="0" smtClean="0">
                <a:solidFill>
                  <a:srgbClr val="FF0000"/>
                </a:solidFill>
              </a:rPr>
              <a:t>tage </a:t>
            </a:r>
            <a:r>
              <a:rPr lang="en-IN" sz="2500" b="1" dirty="0">
                <a:solidFill>
                  <a:srgbClr val="FF0000"/>
                </a:solidFill>
              </a:rPr>
              <a:t>2 </a:t>
            </a:r>
            <a:r>
              <a:rPr lang="en-IN" sz="2500" b="1" dirty="0">
                <a:solidFill>
                  <a:schemeClr val="bg1"/>
                </a:solidFill>
              </a:rPr>
              <a:t>is a national level examination conducted by NCERT. Indian students studying abroad in class 10 can appear directly in the NTSE </a:t>
            </a:r>
            <a:r>
              <a:rPr lang="en-IN" sz="2500" b="1" dirty="0">
                <a:solidFill>
                  <a:srgbClr val="FF0000"/>
                </a:solidFill>
              </a:rPr>
              <a:t>S</a:t>
            </a:r>
            <a:r>
              <a:rPr lang="en-IN" sz="2500" b="1" dirty="0" smtClean="0">
                <a:solidFill>
                  <a:srgbClr val="FF0000"/>
                </a:solidFill>
              </a:rPr>
              <a:t>tage </a:t>
            </a:r>
            <a:r>
              <a:rPr lang="en-IN" sz="2500" b="1" dirty="0">
                <a:solidFill>
                  <a:srgbClr val="FF0000"/>
                </a:solidFill>
              </a:rPr>
              <a:t>2</a:t>
            </a:r>
            <a:r>
              <a:rPr lang="en-IN" sz="2500" b="1" dirty="0" smtClean="0">
                <a:solidFill>
                  <a:schemeClr val="bg1"/>
                </a:solidFill>
              </a:rPr>
              <a:t>.</a:t>
            </a:r>
          </a:p>
          <a:p>
            <a:pPr marL="457200" indent="-457200" algn="l">
              <a:buFont typeface="Arial" panose="020B0604020202020204" pitchFamily="34" charset="0"/>
              <a:buChar char="•"/>
            </a:pPr>
            <a:r>
              <a:rPr lang="en-IN" sz="2800" b="1" dirty="0">
                <a:solidFill>
                  <a:schemeClr val="bg1"/>
                </a:solidFill>
              </a:rPr>
              <a:t>The age of a student must be below 18 years.</a:t>
            </a:r>
          </a:p>
          <a:p>
            <a:pPr marL="457200" indent="-457200" algn="l">
              <a:buFont typeface="Arial" panose="020B0604020202020204" pitchFamily="34" charset="0"/>
              <a:buChar char="•"/>
            </a:pPr>
            <a:r>
              <a:rPr lang="en-IN" sz="2800" b="1" dirty="0">
                <a:solidFill>
                  <a:schemeClr val="bg1"/>
                </a:solidFill>
              </a:rPr>
              <a:t>He/she has obtained at least 60% marks in class 9th annual examination.</a:t>
            </a:r>
          </a:p>
          <a:p>
            <a:pPr marL="457200" indent="-457200" algn="l">
              <a:buFont typeface="Arial" panose="020B0604020202020204" pitchFamily="34" charset="0"/>
              <a:buChar char="•"/>
            </a:pPr>
            <a:r>
              <a:rPr lang="en-IN" sz="2800" b="1" dirty="0">
                <a:solidFill>
                  <a:schemeClr val="bg1"/>
                </a:solidFill>
              </a:rPr>
              <a:t>Students have to appear in the exam at a centre in India at their own cost.</a:t>
            </a:r>
          </a:p>
          <a:p>
            <a:pPr marL="457200" indent="-457200" algn="l">
              <a:buFont typeface="Arial" panose="020B0604020202020204" pitchFamily="34" charset="0"/>
              <a:buChar char="•"/>
            </a:pPr>
            <a:r>
              <a:rPr lang="en-IN" sz="2800" b="1" dirty="0">
                <a:solidFill>
                  <a:schemeClr val="bg1"/>
                </a:solidFill>
              </a:rPr>
              <a:t>They have to send the attested copy of mark sheet of class 9 to the Head, Department of Educational Survey Division, NCERT, New Delhi by December 31.</a:t>
            </a:r>
          </a:p>
          <a:p>
            <a:pPr marL="457200" indent="-457200" algn="l">
              <a:buFont typeface="Wingdings" panose="05000000000000000000" pitchFamily="2" charset="2"/>
              <a:buChar char="Ø"/>
            </a:pPr>
            <a:r>
              <a:rPr lang="en-IN" sz="2800" i="1" dirty="0">
                <a:solidFill>
                  <a:srgbClr val="00B050"/>
                </a:solidFill>
              </a:rPr>
              <a:t>If a student got selected, the scholarship shall be paid to only those who will pursue their further studies in India.</a:t>
            </a:r>
          </a:p>
          <a:p>
            <a:pPr algn="just"/>
            <a:endParaRPr lang="en-IN" sz="2500" b="1" u="sng" dirty="0" smtClean="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915004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smtClean="0">
                <a:solidFill>
                  <a:schemeClr val="bg1"/>
                </a:solidFill>
              </a:rPr>
              <a:t>NTSE </a:t>
            </a:r>
            <a:r>
              <a:rPr lang="en-IN" b="1" u="sng" dirty="0">
                <a:solidFill>
                  <a:schemeClr val="bg1"/>
                </a:solidFill>
              </a:rPr>
              <a:t>Qualifying Marks</a:t>
            </a:r>
          </a:p>
        </p:txBody>
      </p:sp>
      <p:sp>
        <p:nvSpPr>
          <p:cNvPr id="3" name="Subtitle 2"/>
          <p:cNvSpPr>
            <a:spLocks noGrp="1"/>
          </p:cNvSpPr>
          <p:nvPr>
            <p:ph type="subTitle" idx="1"/>
          </p:nvPr>
        </p:nvSpPr>
        <p:spPr>
          <a:xfrm>
            <a:off x="553791" y="1004552"/>
            <a:ext cx="11204620" cy="5718219"/>
          </a:xfrm>
          <a:solidFill>
            <a:schemeClr val="bg2">
              <a:lumMod val="10000"/>
            </a:schemeClr>
          </a:solidFill>
        </p:spPr>
        <p:txBody>
          <a:bodyPr>
            <a:normAutofit/>
          </a:bodyPr>
          <a:lstStyle/>
          <a:p>
            <a:pPr algn="l"/>
            <a:r>
              <a:rPr lang="en-IN" dirty="0" smtClean="0">
                <a:solidFill>
                  <a:srgbClr val="FFC000"/>
                </a:solidFill>
              </a:rPr>
              <a:t>The </a:t>
            </a:r>
            <a:r>
              <a:rPr lang="en-IN" dirty="0">
                <a:solidFill>
                  <a:srgbClr val="FFC000"/>
                </a:solidFill>
              </a:rPr>
              <a:t>qualifying marks for NTSE are provided by NCERT. These are the minimum marks that students have to achieve to qualify for the next stage</a:t>
            </a:r>
            <a:r>
              <a:rPr lang="en-IN" dirty="0" smtClean="0">
                <a:solidFill>
                  <a:srgbClr val="FFC000"/>
                </a:solidFill>
              </a:rPr>
              <a:t>.</a:t>
            </a:r>
          </a:p>
          <a:p>
            <a:pPr algn="l"/>
            <a:endParaRPr lang="en-US" dirty="0"/>
          </a:p>
          <a:p>
            <a:pPr algn="l"/>
            <a:endParaRPr lang="en-US" dirty="0" smtClean="0"/>
          </a:p>
          <a:p>
            <a:pPr algn="l"/>
            <a:endParaRPr lang="en-US" dirty="0"/>
          </a:p>
          <a:p>
            <a:pPr algn="l"/>
            <a:endParaRPr lang="en-US" dirty="0" smtClean="0"/>
          </a:p>
          <a:p>
            <a:pPr algn="l"/>
            <a:endParaRPr lang="en-IN" dirty="0"/>
          </a:p>
          <a:p>
            <a:pPr>
              <a:lnSpc>
                <a:spcPct val="150000"/>
              </a:lnSpc>
            </a:pPr>
            <a:r>
              <a:rPr lang="en-US" b="1" dirty="0" smtClean="0">
                <a:solidFill>
                  <a:schemeClr val="bg1"/>
                </a:solidFill>
              </a:rPr>
              <a:t>   </a:t>
            </a:r>
            <a:r>
              <a:rPr lang="en-IN" b="1" dirty="0" smtClean="0">
                <a:solidFill>
                  <a:schemeClr val="bg1"/>
                </a:solidFill>
              </a:rPr>
              <a:t>NTSE </a:t>
            </a:r>
            <a:r>
              <a:rPr lang="en-IN" b="1" dirty="0">
                <a:solidFill>
                  <a:schemeClr val="bg1"/>
                </a:solidFill>
              </a:rPr>
              <a:t>Reservation Criteria</a:t>
            </a:r>
          </a:p>
          <a:p>
            <a:pPr algn="l"/>
            <a:endParaRPr lang="en-US" dirty="0" smtClean="0">
              <a:solidFill>
                <a:schemeClr val="bg1"/>
              </a:solidFill>
            </a:endParaRPr>
          </a:p>
          <a:p>
            <a:pPr algn="l"/>
            <a:endParaRPr lang="en-US" dirty="0">
              <a:solidFill>
                <a:schemeClr val="bg1"/>
              </a:solidFill>
            </a:endParaRPr>
          </a:p>
          <a:p>
            <a:pPr algn="l"/>
            <a:endParaRPr lang="en-US" dirty="0" smtClean="0">
              <a:solidFill>
                <a:schemeClr val="bg1"/>
              </a:solidFill>
            </a:endParaRPr>
          </a:p>
          <a:p>
            <a:pPr algn="l"/>
            <a:endParaRPr lang="en-US" dirty="0">
              <a:solidFill>
                <a:schemeClr val="bg1"/>
              </a:solidFill>
            </a:endParaRPr>
          </a:p>
          <a:p>
            <a:pPr algn="l"/>
            <a:endParaRPr lang="en-IN"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719655099"/>
              </p:ext>
            </p:extLst>
          </p:nvPr>
        </p:nvGraphicFramePr>
        <p:xfrm>
          <a:off x="2766405" y="4737048"/>
          <a:ext cx="6884426" cy="1640754"/>
        </p:xfrm>
        <a:graphic>
          <a:graphicData uri="http://schemas.openxmlformats.org/drawingml/2006/table">
            <a:tbl>
              <a:tblPr/>
              <a:tblGrid>
                <a:gridCol w="4100921"/>
                <a:gridCol w="2783505"/>
              </a:tblGrid>
              <a:tr h="391978">
                <a:tc>
                  <a:txBody>
                    <a:bodyPr/>
                    <a:lstStyle/>
                    <a:p>
                      <a:pPr algn="ctr" rtl="0" fontAlgn="t"/>
                      <a:r>
                        <a:rPr lang="en-IN" b="1" dirty="0">
                          <a:solidFill>
                            <a:srgbClr val="FFC000"/>
                          </a:solidFill>
                          <a:effectLst/>
                          <a:latin typeface="Open Sans"/>
                        </a:rPr>
                        <a:t>Category</a:t>
                      </a:r>
                      <a:endParaRPr lang="en-IN" dirty="0">
                        <a:solidFill>
                          <a:srgbClr val="FFC000"/>
                        </a:solidFill>
                        <a:effectLst/>
                        <a:latin typeface="Open Sans"/>
                      </a:endParaRPr>
                    </a:p>
                  </a:txBody>
                  <a:tcPr marL="95250" marR="95250" marT="95250" marB="95250"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ctr" rtl="0" fontAlgn="t"/>
                      <a:r>
                        <a:rPr lang="en-IN" b="1" dirty="0" smtClean="0">
                          <a:solidFill>
                            <a:srgbClr val="FFC000"/>
                          </a:solidFill>
                          <a:effectLst/>
                          <a:latin typeface="Open Sans"/>
                        </a:rPr>
                        <a:t>Reservation</a:t>
                      </a:r>
                      <a:endParaRPr lang="en-IN" dirty="0">
                        <a:solidFill>
                          <a:srgbClr val="FFC000"/>
                        </a:solidFill>
                        <a:effectLst/>
                        <a:latin typeface="Open Sans"/>
                      </a:endParaRPr>
                    </a:p>
                  </a:txBody>
                  <a:tcPr marL="95250" marR="95250" marT="95250" marB="95250"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r h="391978">
                <a:tc>
                  <a:txBody>
                    <a:bodyPr/>
                    <a:lstStyle/>
                    <a:p>
                      <a:pPr algn="ctr"/>
                      <a:r>
                        <a:rPr lang="en-IN" sz="1800" b="1" i="0" kern="1200" dirty="0" smtClean="0">
                          <a:solidFill>
                            <a:srgbClr val="FF0000"/>
                          </a:solidFill>
                          <a:effectLst/>
                          <a:latin typeface="+mn-lt"/>
                          <a:ea typeface="+mn-ea"/>
                          <a:cs typeface="+mn-cs"/>
                        </a:rPr>
                        <a:t>Schedule Cast</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ctr"/>
                      <a:r>
                        <a:rPr lang="en-IN" sz="1800" b="1" i="0" kern="1200" dirty="0" smtClean="0">
                          <a:solidFill>
                            <a:srgbClr val="FF0000"/>
                          </a:solidFill>
                          <a:effectLst/>
                          <a:latin typeface="+mn-lt"/>
                          <a:ea typeface="+mn-ea"/>
                          <a:cs typeface="+mn-cs"/>
                        </a:rPr>
                        <a:t>15%</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r h="391978">
                <a:tc>
                  <a:txBody>
                    <a:bodyPr/>
                    <a:lstStyle/>
                    <a:p>
                      <a:pPr algn="ctr"/>
                      <a:r>
                        <a:rPr lang="en-IN" sz="1800" b="1" i="0" kern="1200" dirty="0" smtClean="0">
                          <a:solidFill>
                            <a:srgbClr val="FF0000"/>
                          </a:solidFill>
                          <a:effectLst/>
                          <a:latin typeface="+mn-lt"/>
                          <a:ea typeface="+mn-ea"/>
                          <a:cs typeface="+mn-cs"/>
                        </a:rPr>
                        <a:t>Scheduled Tribe</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ctr"/>
                      <a:r>
                        <a:rPr lang="en-IN" sz="1800" b="1" i="0" kern="1200" dirty="0" smtClean="0">
                          <a:solidFill>
                            <a:srgbClr val="FF0000"/>
                          </a:solidFill>
                          <a:effectLst/>
                          <a:latin typeface="+mn-lt"/>
                          <a:ea typeface="+mn-ea"/>
                          <a:cs typeface="+mn-cs"/>
                        </a:rPr>
                        <a:t>7.5%</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r h="391978">
                <a:tc>
                  <a:txBody>
                    <a:bodyPr/>
                    <a:lstStyle/>
                    <a:p>
                      <a:pPr algn="ctr"/>
                      <a:r>
                        <a:rPr lang="en-IN" sz="1800" b="1" i="0" kern="1200" dirty="0" smtClean="0">
                          <a:solidFill>
                            <a:srgbClr val="FF0000"/>
                          </a:solidFill>
                          <a:effectLst/>
                          <a:latin typeface="+mn-lt"/>
                          <a:ea typeface="+mn-ea"/>
                          <a:cs typeface="+mn-cs"/>
                        </a:rPr>
                        <a:t>Person with Disability</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c>
                  <a:txBody>
                    <a:bodyPr/>
                    <a:lstStyle/>
                    <a:p>
                      <a:pPr algn="ctr"/>
                      <a:r>
                        <a:rPr lang="en-IN" sz="1800" b="1" i="0" kern="1200" dirty="0" smtClean="0">
                          <a:solidFill>
                            <a:srgbClr val="FF0000"/>
                          </a:solidFill>
                          <a:effectLst/>
                          <a:latin typeface="+mn-lt"/>
                          <a:ea typeface="+mn-ea"/>
                          <a:cs typeface="+mn-cs"/>
                        </a:rPr>
                        <a:t>3%</a:t>
                      </a:r>
                      <a:endParaRPr lang="en-IN" sz="1500" b="1" dirty="0">
                        <a:solidFill>
                          <a:srgbClr val="FF0000"/>
                        </a:solidFill>
                        <a:effectLst/>
                        <a:latin typeface="Verdana" panose="020B0604030504040204" pitchFamily="34" charset="0"/>
                      </a:endParaRPr>
                    </a:p>
                  </a:txBody>
                  <a:tcPr marL="47625" marR="47625" marT="47625" marB="47625" anchor="ctr">
                    <a:lnL w="9525" cap="flat" cmpd="sng" algn="ctr">
                      <a:solidFill>
                        <a:srgbClr val="FFCC99"/>
                      </a:solidFill>
                      <a:prstDash val="solid"/>
                      <a:round/>
                      <a:headEnd type="none" w="med" len="med"/>
                      <a:tailEnd type="none" w="med" len="med"/>
                    </a:lnL>
                    <a:lnR w="9525" cap="flat" cmpd="sng" algn="ctr">
                      <a:solidFill>
                        <a:srgbClr val="FFCC99"/>
                      </a:solidFill>
                      <a:prstDash val="solid"/>
                      <a:round/>
                      <a:headEnd type="none" w="med" len="med"/>
                      <a:tailEnd type="none" w="med" len="med"/>
                    </a:lnR>
                    <a:lnT w="9525" cap="flat" cmpd="sng" algn="ctr">
                      <a:solidFill>
                        <a:srgbClr val="FFCC99"/>
                      </a:solidFill>
                      <a:prstDash val="solid"/>
                      <a:round/>
                      <a:headEnd type="none" w="med" len="med"/>
                      <a:tailEnd type="none" w="med" len="med"/>
                    </a:lnT>
                    <a:lnB w="9525" cap="flat" cmpd="sng" algn="ctr">
                      <a:solidFill>
                        <a:srgbClr val="FFCC99"/>
                      </a:solidFill>
                      <a:prstDash val="solid"/>
                      <a:round/>
                      <a:headEnd type="none" w="med" len="med"/>
                      <a:tailEnd type="none" w="med" len="med"/>
                    </a:lnB>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168826971"/>
              </p:ext>
            </p:extLst>
          </p:nvPr>
        </p:nvGraphicFramePr>
        <p:xfrm>
          <a:off x="846160" y="1879186"/>
          <a:ext cx="10617957" cy="2247900"/>
        </p:xfrm>
        <a:graphic>
          <a:graphicData uri="http://schemas.openxmlformats.org/drawingml/2006/table">
            <a:tbl>
              <a:tblPr firstRow="1">
                <a:tableStyleId>{7E9639D4-E3E2-4D34-9284-5A2195B3D0D7}</a:tableStyleId>
              </a:tblPr>
              <a:tblGrid>
                <a:gridCol w="3539319"/>
                <a:gridCol w="3539319"/>
                <a:gridCol w="3539319"/>
              </a:tblGrid>
              <a:tr h="0">
                <a:tc>
                  <a:txBody>
                    <a:bodyPr/>
                    <a:lstStyle/>
                    <a:p>
                      <a:pPr algn="ctr" rtl="0" fontAlgn="t"/>
                      <a:r>
                        <a:rPr lang="en-IN" sz="2000" b="1" dirty="0">
                          <a:solidFill>
                            <a:srgbClr val="92D050"/>
                          </a:solidFill>
                          <a:effectLst/>
                        </a:rPr>
                        <a:t>Category</a:t>
                      </a:r>
                      <a:endParaRPr lang="en-IN" sz="2000" b="1" dirty="0">
                        <a:solidFill>
                          <a:srgbClr val="92D050"/>
                        </a:solidFill>
                        <a:effectLst/>
                        <a:latin typeface="Open Sans"/>
                      </a:endParaRPr>
                    </a:p>
                  </a:txBody>
                  <a:tcPr marL="95250" marR="95250" marT="95250" marB="9525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sz="2000" b="1" dirty="0">
                          <a:solidFill>
                            <a:srgbClr val="92D050"/>
                          </a:solidFill>
                          <a:effectLst/>
                        </a:rPr>
                        <a:t>Qualifying Marks in SAT</a:t>
                      </a:r>
                      <a:endParaRPr lang="en-IN" sz="2000" b="1" dirty="0">
                        <a:solidFill>
                          <a:srgbClr val="92D050"/>
                        </a:solidFill>
                        <a:effectLst/>
                        <a:latin typeface="Open Sans"/>
                      </a:endParaRPr>
                    </a:p>
                  </a:txBody>
                  <a:tcPr marL="95250" marR="95250" marT="95250" marB="9525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sz="2000" b="1" dirty="0">
                          <a:solidFill>
                            <a:srgbClr val="92D050"/>
                          </a:solidFill>
                          <a:effectLst/>
                        </a:rPr>
                        <a:t>Qualifying Marks in MAT</a:t>
                      </a:r>
                      <a:endParaRPr lang="en-IN" sz="2000" b="1" dirty="0">
                        <a:solidFill>
                          <a:srgbClr val="92D050"/>
                        </a:solidFill>
                        <a:effectLst/>
                        <a:latin typeface="Open Sans"/>
                      </a:endParaRPr>
                    </a:p>
                  </a:txBody>
                  <a:tcPr marL="95250" marR="95250" marT="95250" marB="9525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r>
              <a:tr h="0">
                <a:tc>
                  <a:txBody>
                    <a:bodyPr/>
                    <a:lstStyle/>
                    <a:p>
                      <a:pPr algn="ctr" rtl="0" fontAlgn="t"/>
                      <a:r>
                        <a:rPr lang="en-IN" dirty="0">
                          <a:solidFill>
                            <a:schemeClr val="bg1"/>
                          </a:solidFill>
                          <a:effectLst/>
                        </a:rPr>
                        <a:t>Scheduled Castes/ Scheduled Tribes/ Physically Handicapped.</a:t>
                      </a:r>
                      <a:endParaRPr lang="en-IN" dirty="0">
                        <a:solidFill>
                          <a:schemeClr val="bg1"/>
                        </a:solidFill>
                        <a:effectLst/>
                        <a:latin typeface="Open Sans"/>
                      </a:endParaRPr>
                    </a:p>
                  </a:txBody>
                  <a:tcPr marL="95250" marR="95250" marT="95250" marB="9525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dirty="0">
                          <a:solidFill>
                            <a:schemeClr val="bg1"/>
                          </a:solidFill>
                          <a:effectLst/>
                        </a:rPr>
                        <a:t>32%</a:t>
                      </a:r>
                      <a:endParaRPr lang="en-IN" dirty="0">
                        <a:solidFill>
                          <a:schemeClr val="bg1"/>
                        </a:solidFill>
                        <a:effectLst/>
                        <a:latin typeface="Open Sans"/>
                      </a:endParaRPr>
                    </a:p>
                  </a:txBody>
                  <a:tcPr marL="95250" marR="95250" marT="95250" marB="9525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dirty="0">
                          <a:solidFill>
                            <a:schemeClr val="bg1"/>
                          </a:solidFill>
                          <a:effectLst/>
                        </a:rPr>
                        <a:t>32%</a:t>
                      </a:r>
                    </a:p>
                    <a:p>
                      <a:pPr algn="ctr" fontAlgn="t"/>
                      <a:r>
                        <a:rPr lang="en-IN" dirty="0">
                          <a:solidFill>
                            <a:schemeClr val="bg1"/>
                          </a:solidFill>
                          <a:effectLst/>
                        </a:rPr>
                        <a:t/>
                      </a:r>
                      <a:br>
                        <a:rPr lang="en-IN" dirty="0">
                          <a:solidFill>
                            <a:schemeClr val="bg1"/>
                          </a:solidFill>
                          <a:effectLst/>
                        </a:rPr>
                      </a:br>
                      <a:endParaRPr lang="en-IN" dirty="0">
                        <a:solidFill>
                          <a:schemeClr val="bg1"/>
                        </a:solidFill>
                        <a:effectLst/>
                        <a:latin typeface="Open Sans"/>
                      </a:endParaRPr>
                    </a:p>
                  </a:txBody>
                  <a:tcPr marL="95250" marR="95250" marT="95250" marB="9525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r>
              <a:tr h="0">
                <a:tc>
                  <a:txBody>
                    <a:bodyPr/>
                    <a:lstStyle/>
                    <a:p>
                      <a:pPr algn="ctr" rtl="0" fontAlgn="t"/>
                      <a:r>
                        <a:rPr lang="en-IN" dirty="0">
                          <a:solidFill>
                            <a:schemeClr val="bg1"/>
                          </a:solidFill>
                          <a:effectLst/>
                        </a:rPr>
                        <a:t>General/ Economically weaker Sections/ OBC</a:t>
                      </a:r>
                      <a:endParaRPr lang="en-IN" dirty="0">
                        <a:solidFill>
                          <a:schemeClr val="bg1"/>
                        </a:solidFill>
                        <a:effectLst/>
                        <a:latin typeface="Open Sans"/>
                      </a:endParaRPr>
                    </a:p>
                  </a:txBody>
                  <a:tcPr marL="95250" marR="95250" marT="95250" marB="9525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dirty="0">
                          <a:solidFill>
                            <a:schemeClr val="bg1"/>
                          </a:solidFill>
                          <a:effectLst/>
                        </a:rPr>
                        <a:t>40%</a:t>
                      </a:r>
                      <a:endParaRPr lang="en-IN" dirty="0">
                        <a:solidFill>
                          <a:schemeClr val="bg1"/>
                        </a:solidFill>
                        <a:effectLst/>
                        <a:latin typeface="Open Sans"/>
                      </a:endParaRPr>
                    </a:p>
                  </a:txBody>
                  <a:tcPr marL="95250" marR="95250" marT="95250" marB="9525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c>
                  <a:txBody>
                    <a:bodyPr/>
                    <a:lstStyle/>
                    <a:p>
                      <a:pPr algn="ctr" rtl="0" fontAlgn="t"/>
                      <a:r>
                        <a:rPr lang="en-IN" dirty="0">
                          <a:solidFill>
                            <a:schemeClr val="bg1"/>
                          </a:solidFill>
                          <a:effectLst/>
                        </a:rPr>
                        <a:t>40%</a:t>
                      </a:r>
                      <a:endParaRPr lang="en-IN" dirty="0">
                        <a:solidFill>
                          <a:schemeClr val="bg1"/>
                        </a:solidFill>
                        <a:effectLst/>
                        <a:latin typeface="Open Sans"/>
                      </a:endParaRPr>
                    </a:p>
                  </a:txBody>
                  <a:tcPr marL="95250" marR="95250" marT="95250" marB="9525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2109293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smtClean="0">
                <a:solidFill>
                  <a:schemeClr val="bg1"/>
                </a:solidFill>
                <a:effectLst>
                  <a:outerShdw blurRad="38100" dist="38100" dir="2700000" algn="tl">
                    <a:srgbClr val="000000">
                      <a:alpha val="43137"/>
                    </a:srgbClr>
                  </a:outerShdw>
                </a:effectLst>
              </a:rPr>
              <a:t>APPLICATIONS-2021</a:t>
            </a:r>
            <a:endParaRPr lang="en-IN"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53791" y="1004552"/>
            <a:ext cx="11204620" cy="5718219"/>
          </a:xfrm>
          <a:noFill/>
        </p:spPr>
        <p:txBody>
          <a:bodyPr>
            <a:normAutofit/>
          </a:bodyPr>
          <a:lstStyle/>
          <a:p>
            <a:endParaRPr lang="en-IN" sz="2000" b="1" dirty="0" smtClean="0">
              <a:solidFill>
                <a:schemeClr val="bg1"/>
              </a:solidFill>
            </a:endParaRPr>
          </a:p>
          <a:p>
            <a:r>
              <a:rPr lang="en-IN" sz="2000" b="1" dirty="0" smtClean="0">
                <a:solidFill>
                  <a:schemeClr val="bg1"/>
                </a:solidFill>
              </a:rPr>
              <a:t>Application </a:t>
            </a:r>
            <a:r>
              <a:rPr lang="en-IN" sz="2000" b="1" dirty="0">
                <a:solidFill>
                  <a:schemeClr val="bg1"/>
                </a:solidFill>
              </a:rPr>
              <a:t>form for NTSE 2021 will be available on the official website </a:t>
            </a:r>
            <a:r>
              <a:rPr lang="en-IN" sz="2000" b="1" dirty="0" smtClean="0">
                <a:solidFill>
                  <a:srgbClr val="FFC000"/>
                </a:solidFill>
              </a:rPr>
              <a:t>www.ncert.nic.in.</a:t>
            </a:r>
          </a:p>
          <a:p>
            <a:endParaRPr lang="en-US" sz="2000" b="1" dirty="0">
              <a:solidFill>
                <a:schemeClr val="bg1"/>
              </a:solidFill>
            </a:endParaRPr>
          </a:p>
          <a:p>
            <a:pPr algn="l"/>
            <a:r>
              <a:rPr lang="en-IN" b="1" dirty="0">
                <a:solidFill>
                  <a:srgbClr val="FFC000"/>
                </a:solidFill>
                <a:effectLst>
                  <a:outerShdw blurRad="38100" dist="38100" dir="2700000" algn="tl">
                    <a:srgbClr val="000000">
                      <a:alpha val="43137"/>
                    </a:srgbClr>
                  </a:outerShdw>
                </a:effectLst>
              </a:rPr>
              <a:t>Medium of </a:t>
            </a:r>
            <a:r>
              <a:rPr lang="en-IN" b="1" dirty="0" smtClean="0">
                <a:solidFill>
                  <a:srgbClr val="FFC000"/>
                </a:solidFill>
                <a:effectLst>
                  <a:outerShdw blurRad="38100" dist="38100" dir="2700000" algn="tl">
                    <a:srgbClr val="000000">
                      <a:alpha val="43137"/>
                    </a:srgbClr>
                  </a:outerShdw>
                </a:effectLst>
              </a:rPr>
              <a:t>Examination:  </a:t>
            </a:r>
            <a:r>
              <a:rPr lang="en-IN" dirty="0" smtClean="0">
                <a:solidFill>
                  <a:schemeClr val="bg1"/>
                </a:solidFill>
              </a:rPr>
              <a:t>The </a:t>
            </a:r>
            <a:r>
              <a:rPr lang="en-IN" dirty="0">
                <a:solidFill>
                  <a:schemeClr val="bg1"/>
                </a:solidFill>
              </a:rPr>
              <a:t>medium of the test shall be as announced by the State/UT</a:t>
            </a:r>
            <a:r>
              <a:rPr lang="en-IN" dirty="0" smtClean="0">
                <a:solidFill>
                  <a:schemeClr val="bg1"/>
                </a:solidFill>
              </a:rPr>
              <a:t>.</a:t>
            </a:r>
          </a:p>
          <a:p>
            <a:pPr algn="l"/>
            <a:r>
              <a:rPr lang="en-IN" b="1" dirty="0" smtClean="0">
                <a:solidFill>
                  <a:srgbClr val="FFC000"/>
                </a:solidFill>
                <a:effectLst>
                  <a:outerShdw blurRad="38100" dist="38100" dir="2700000" algn="tl">
                    <a:srgbClr val="000000">
                      <a:alpha val="43137"/>
                    </a:srgbClr>
                  </a:outerShdw>
                </a:effectLst>
              </a:rPr>
              <a:t>Fee:  </a:t>
            </a:r>
            <a:r>
              <a:rPr lang="en-IN" dirty="0" smtClean="0">
                <a:solidFill>
                  <a:schemeClr val="bg1"/>
                </a:solidFill>
              </a:rPr>
              <a:t>State </a:t>
            </a:r>
            <a:r>
              <a:rPr lang="en-IN" dirty="0">
                <a:solidFill>
                  <a:schemeClr val="bg1"/>
                </a:solidFill>
              </a:rPr>
              <a:t>may impose any fee for examination and/or for application form.</a:t>
            </a:r>
            <a:endParaRPr lang="en-IN" b="1" u="sng" dirty="0" smtClean="0">
              <a:solidFill>
                <a:schemeClr val="bg1"/>
              </a:solidFill>
              <a:effectLst>
                <a:outerShdw blurRad="38100" dist="38100" dir="2700000" algn="tl">
                  <a:srgbClr val="000000">
                    <a:alpha val="43137"/>
                  </a:srgbClr>
                </a:outerShdw>
              </a:effectLst>
            </a:endParaRPr>
          </a:p>
          <a:p>
            <a:r>
              <a:rPr lang="en-IN" b="1" u="sng" dirty="0" smtClean="0">
                <a:solidFill>
                  <a:schemeClr val="accent4">
                    <a:lumMod val="60000"/>
                    <a:lumOff val="40000"/>
                  </a:schemeClr>
                </a:solidFill>
                <a:effectLst>
                  <a:outerShdw blurRad="38100" dist="38100" dir="2700000" algn="tl">
                    <a:srgbClr val="000000">
                      <a:alpha val="43137"/>
                    </a:srgbClr>
                  </a:outerShdw>
                </a:effectLst>
              </a:rPr>
              <a:t>Examination:-</a:t>
            </a:r>
            <a:endParaRPr lang="en-IN" b="1" u="sng" dirty="0">
              <a:solidFill>
                <a:schemeClr val="accent4">
                  <a:lumMod val="60000"/>
                  <a:lumOff val="40000"/>
                </a:schemeClr>
              </a:solidFill>
              <a:effectLst>
                <a:outerShdw blurRad="38100" dist="38100" dir="2700000" algn="tl">
                  <a:srgbClr val="000000">
                    <a:alpha val="43137"/>
                  </a:srgbClr>
                </a:outerShdw>
              </a:effectLst>
            </a:endParaRPr>
          </a:p>
          <a:p>
            <a:pPr algn="l"/>
            <a:r>
              <a:rPr lang="en-IN" dirty="0">
                <a:solidFill>
                  <a:schemeClr val="bg1"/>
                </a:solidFill>
              </a:rPr>
              <a:t>State level examination may have two parts: Part-I Mental Ability Test (MAT) and </a:t>
            </a:r>
            <a:r>
              <a:rPr lang="en-IN" dirty="0" smtClean="0">
                <a:solidFill>
                  <a:schemeClr val="bg1"/>
                </a:solidFill>
              </a:rPr>
              <a:t>Part-II </a:t>
            </a:r>
            <a:r>
              <a:rPr lang="en-IN" dirty="0">
                <a:solidFill>
                  <a:schemeClr val="bg1"/>
                </a:solidFill>
              </a:rPr>
              <a:t>Scholastic Aptitude Test (SAT) for nominating the required number of candidates for the </a:t>
            </a:r>
            <a:r>
              <a:rPr lang="en-IN" dirty="0" smtClean="0">
                <a:solidFill>
                  <a:schemeClr val="bg1"/>
                </a:solidFill>
              </a:rPr>
              <a:t>second</a:t>
            </a:r>
            <a:r>
              <a:rPr lang="en-IN" dirty="0">
                <a:solidFill>
                  <a:schemeClr val="bg1"/>
                </a:solidFill>
              </a:rPr>
              <a:t> </a:t>
            </a:r>
            <a:r>
              <a:rPr lang="en-IN" dirty="0" smtClean="0">
                <a:solidFill>
                  <a:schemeClr val="bg1"/>
                </a:solidFill>
              </a:rPr>
              <a:t>level </a:t>
            </a:r>
            <a:r>
              <a:rPr lang="en-IN" dirty="0">
                <a:solidFill>
                  <a:schemeClr val="bg1"/>
                </a:solidFill>
              </a:rPr>
              <a:t>test to be conducted by the </a:t>
            </a:r>
            <a:r>
              <a:rPr lang="en-IN" dirty="0" smtClean="0">
                <a:solidFill>
                  <a:schemeClr val="bg1"/>
                </a:solidFill>
              </a:rPr>
              <a:t>NCERT.</a:t>
            </a:r>
            <a:endParaRPr lang="en-IN" u="sng" dirty="0" smtClean="0">
              <a:solidFill>
                <a:schemeClr val="bg1"/>
              </a:solidFill>
              <a:effectLst>
                <a:outerShdw blurRad="38100" dist="38100" dir="2700000" algn="tl">
                  <a:srgbClr val="000000">
                    <a:alpha val="43137"/>
                  </a:srgbClr>
                </a:outerShdw>
              </a:effectLst>
            </a:endParaRPr>
          </a:p>
          <a:p>
            <a:endParaRPr lang="en-IN" b="1" u="sng" dirty="0" smtClean="0">
              <a:solidFill>
                <a:schemeClr val="bg1"/>
              </a:solidFill>
              <a:effectLst>
                <a:outerShdw blurRad="38100" dist="38100" dir="2700000" algn="tl">
                  <a:srgbClr val="000000">
                    <a:alpha val="43137"/>
                  </a:srgbClr>
                </a:outerShdw>
              </a:effectLst>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IN" dirty="0">
              <a:solidFill>
                <a:schemeClr val="bg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586358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6270" y="92054"/>
            <a:ext cx="9144000" cy="835225"/>
          </a:xfrm>
        </p:spPr>
        <p:txBody>
          <a:bodyPr>
            <a:normAutofit fontScale="90000"/>
          </a:bodyPr>
          <a:lstStyle/>
          <a:p>
            <a:r>
              <a:rPr lang="en-IN" b="1" u="sng" dirty="0" smtClean="0">
                <a:solidFill>
                  <a:schemeClr val="bg1"/>
                </a:solidFill>
                <a:effectLst>
                  <a:outerShdw blurRad="38100" dist="38100" dir="2700000" algn="tl">
                    <a:srgbClr val="000000">
                      <a:alpha val="43137"/>
                    </a:srgbClr>
                  </a:outerShdw>
                </a:effectLst>
              </a:rPr>
              <a:t>SELECTION PROCEDURE</a:t>
            </a:r>
            <a:endParaRPr lang="en-IN" b="1" u="sng"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2137" y="1004552"/>
            <a:ext cx="11376274" cy="5718219"/>
          </a:xfrm>
        </p:spPr>
        <p:txBody>
          <a:bodyPr>
            <a:normAutofit/>
          </a:bodyPr>
          <a:lstStyle/>
          <a:p>
            <a:pPr marL="342900" indent="-342900" algn="just">
              <a:buFont typeface="Wingdings" panose="05000000000000000000" pitchFamily="2" charset="2"/>
              <a:buChar char="Ø"/>
            </a:pPr>
            <a:r>
              <a:rPr lang="en-IN" sz="2100" dirty="0" smtClean="0">
                <a:solidFill>
                  <a:schemeClr val="bg1"/>
                </a:solidFill>
              </a:rPr>
              <a:t>Identification </a:t>
            </a:r>
            <a:r>
              <a:rPr lang="en-IN" sz="2100" dirty="0">
                <a:solidFill>
                  <a:schemeClr val="bg1"/>
                </a:solidFill>
              </a:rPr>
              <a:t>of talent comprises two-stage selection process. While the individual </a:t>
            </a:r>
            <a:r>
              <a:rPr lang="en-IN" sz="2100" dirty="0" smtClean="0">
                <a:solidFill>
                  <a:schemeClr val="bg1"/>
                </a:solidFill>
              </a:rPr>
              <a:t>State/UT conducts </a:t>
            </a:r>
            <a:r>
              <a:rPr lang="en-IN" sz="2100" dirty="0">
                <a:solidFill>
                  <a:schemeClr val="bg1"/>
                </a:solidFill>
              </a:rPr>
              <a:t>the first stage selection, the second stage selection at the national level is carried out </a:t>
            </a:r>
            <a:r>
              <a:rPr lang="en-IN" sz="2100" dirty="0" smtClean="0">
                <a:solidFill>
                  <a:schemeClr val="bg1"/>
                </a:solidFill>
              </a:rPr>
              <a:t>by the </a:t>
            </a:r>
            <a:r>
              <a:rPr lang="en-IN" sz="2100" dirty="0">
                <a:solidFill>
                  <a:schemeClr val="bg1"/>
                </a:solidFill>
              </a:rPr>
              <a:t>NCERT</a:t>
            </a:r>
            <a:r>
              <a:rPr lang="en-IN" sz="2100" dirty="0" smtClean="0">
                <a:solidFill>
                  <a:schemeClr val="bg1"/>
                </a:solidFill>
              </a:rPr>
              <a:t>.</a:t>
            </a:r>
          </a:p>
          <a:p>
            <a:pPr marL="342900" indent="-342900" algn="just">
              <a:buFont typeface="Wingdings" panose="05000000000000000000" pitchFamily="2" charset="2"/>
              <a:buChar char="Ø"/>
            </a:pPr>
            <a:r>
              <a:rPr lang="en-IN" sz="2100" dirty="0" smtClean="0">
                <a:solidFill>
                  <a:schemeClr val="bg1"/>
                </a:solidFill>
              </a:rPr>
              <a:t>The State/Union Territory will prepare a merit list of the candidates ensuring the minimum qualifying marks in both the tests separately. </a:t>
            </a:r>
          </a:p>
          <a:p>
            <a:pPr marL="342900" indent="-342900" algn="just">
              <a:buFont typeface="Wingdings" panose="05000000000000000000" pitchFamily="2" charset="2"/>
              <a:buChar char="Ø"/>
            </a:pPr>
            <a:r>
              <a:rPr lang="en-IN" sz="2100" dirty="0" smtClean="0">
                <a:solidFill>
                  <a:schemeClr val="bg1"/>
                </a:solidFill>
              </a:rPr>
              <a:t>These marks are 40 per cent in the case of General and OBC category candidates and 32 per cent in the case of SC/ST/physically challenged candidates. The result of State Level Talent Search examination is declared in months of January/ February by the States/UTs themselves.</a:t>
            </a:r>
          </a:p>
          <a:p>
            <a:pPr marL="342900" indent="-342900" algn="just">
              <a:buFont typeface="Wingdings" panose="05000000000000000000" pitchFamily="2" charset="2"/>
              <a:buChar char="Ø"/>
            </a:pPr>
            <a:r>
              <a:rPr lang="en-IN" sz="2100" dirty="0" smtClean="0">
                <a:solidFill>
                  <a:schemeClr val="bg1"/>
                </a:solidFill>
              </a:rPr>
              <a:t> This examination is used only to recommend the candidates for second level NTS examination conducted by the NCERT. </a:t>
            </a:r>
          </a:p>
          <a:p>
            <a:pPr marL="342900" indent="-342900" algn="just">
              <a:buFont typeface="Wingdings" panose="05000000000000000000" pitchFamily="2" charset="2"/>
              <a:buChar char="Ø"/>
            </a:pPr>
            <a:r>
              <a:rPr lang="en-IN" sz="2100" dirty="0" smtClean="0">
                <a:solidFill>
                  <a:schemeClr val="bg1"/>
                </a:solidFill>
              </a:rPr>
              <a:t>The marks of the State level Examination are not added to the National Level Examination for award of scholarship. </a:t>
            </a:r>
          </a:p>
          <a:p>
            <a:pPr marL="342900" indent="-342900" algn="just">
              <a:buFont typeface="Wingdings" panose="05000000000000000000" pitchFamily="2" charset="2"/>
              <a:buChar char="Ø"/>
            </a:pPr>
            <a:r>
              <a:rPr lang="en-IN" sz="2100" dirty="0" smtClean="0">
                <a:solidFill>
                  <a:schemeClr val="bg1"/>
                </a:solidFill>
              </a:rPr>
              <a:t>No correspondence will be entertained by the NCERT with regard to first level examination conducted by the State/UT. The candidate having any query/complaint/clarification with regard to the State Level Examination shall have to correspond only with the state examination agencies.</a:t>
            </a:r>
            <a:endParaRPr lang="en-IN" sz="2100"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93310" y="64595"/>
            <a:ext cx="1647174" cy="811171"/>
          </a:xfrm>
          <a:prstGeom prst="rect">
            <a:avLst/>
          </a:prstGeom>
        </p:spPr>
      </p:pic>
    </p:spTree>
    <p:extLst>
      <p:ext uri="{BB962C8B-B14F-4D97-AF65-F5344CB8AC3E}">
        <p14:creationId xmlns:p14="http://schemas.microsoft.com/office/powerpoint/2010/main" val="308781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592</TotalTime>
  <Words>1980</Words>
  <Application>Microsoft Office PowerPoint</Application>
  <PresentationFormat>Widescreen</PresentationFormat>
  <Paragraphs>325</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Nunito Sans</vt:lpstr>
      <vt:lpstr>Open Sans</vt:lpstr>
      <vt:lpstr>Verdana</vt:lpstr>
      <vt:lpstr>Wingdings</vt:lpstr>
      <vt:lpstr>Office Theme</vt:lpstr>
      <vt:lpstr>Introduction of “NTSE”  (NATIONAL TALENT SEARCH EXAM)</vt:lpstr>
      <vt:lpstr>ABOUT NTSE</vt:lpstr>
      <vt:lpstr>SCHOLARSHIP</vt:lpstr>
      <vt:lpstr>ELIGIBILITY - 2021</vt:lpstr>
      <vt:lpstr>ELIGIBILITY - 2021</vt:lpstr>
      <vt:lpstr>ELIGIBILITY - 2021</vt:lpstr>
      <vt:lpstr>NTSE Qualifying Marks</vt:lpstr>
      <vt:lpstr>APPLICATIONS-2021</vt:lpstr>
      <vt:lpstr>SELECTION PROCEDURE</vt:lpstr>
      <vt:lpstr>What is the Syllabus &amp; Pattern for the NTSE?</vt:lpstr>
      <vt:lpstr>NTSE 2021 Stage-I Exam Pattern</vt:lpstr>
      <vt:lpstr>NTSE 2021 Stage-II Exam Pattern</vt:lpstr>
      <vt:lpstr>NTSE 2021 Exam Pattern of Stage I and Stage II are given below:</vt:lpstr>
      <vt:lpstr>NTSE Syllabus: Mental Ability Test (MAT)</vt:lpstr>
      <vt:lpstr>NTSE Syllabus: Scholastic Aptitude Test (SAT)</vt:lpstr>
      <vt:lpstr>The prescribed 10+2 curriculum of NCERT is mentioned</vt:lpstr>
      <vt:lpstr>The prescribed 10+2 curriculum of NCERT is mentioned</vt:lpstr>
      <vt:lpstr>The prescribed 10+2 curriculum of NCERT is mentioned</vt:lpstr>
      <vt:lpstr>The prescribed 10+2 curriculum of NCERT is mentioned</vt:lpstr>
      <vt:lpstr>The prescribed 10+2 curriculum of NCERT is mentioned</vt:lpstr>
      <vt:lpstr>Thank You! Any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KVPY</dc:title>
  <dc:creator>Aviral 10</dc:creator>
  <cp:lastModifiedBy>Aviral 10</cp:lastModifiedBy>
  <cp:revision>120</cp:revision>
  <dcterms:created xsi:type="dcterms:W3CDTF">2021-07-14T04:56:38Z</dcterms:created>
  <dcterms:modified xsi:type="dcterms:W3CDTF">2021-07-19T12:12:51Z</dcterms:modified>
</cp:coreProperties>
</file>